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8"/>
  </p:notesMasterIdLst>
  <p:sldIdLst>
    <p:sldId id="506" r:id="rId2"/>
    <p:sldId id="575" r:id="rId3"/>
    <p:sldId id="417" r:id="rId4"/>
    <p:sldId id="565" r:id="rId5"/>
    <p:sldId id="559" r:id="rId6"/>
    <p:sldId id="560" r:id="rId7"/>
    <p:sldId id="562" r:id="rId8"/>
    <p:sldId id="566" r:id="rId9"/>
    <p:sldId id="576" r:id="rId10"/>
    <p:sldId id="567" r:id="rId11"/>
    <p:sldId id="568" r:id="rId12"/>
    <p:sldId id="423" r:id="rId13"/>
    <p:sldId id="569" r:id="rId14"/>
    <p:sldId id="570" r:id="rId15"/>
    <p:sldId id="571" r:id="rId16"/>
    <p:sldId id="406" r:id="rId17"/>
    <p:sldId id="573" r:id="rId18"/>
    <p:sldId id="574" r:id="rId19"/>
    <p:sldId id="410" r:id="rId20"/>
    <p:sldId id="411" r:id="rId21"/>
    <p:sldId id="454" r:id="rId22"/>
    <p:sldId id="455" r:id="rId23"/>
    <p:sldId id="435" r:id="rId24"/>
    <p:sldId id="275" r:id="rId25"/>
    <p:sldId id="437" r:id="rId26"/>
    <p:sldId id="438" r:id="rId27"/>
    <p:sldId id="440" r:id="rId28"/>
    <p:sldId id="563" r:id="rId29"/>
    <p:sldId id="441" r:id="rId30"/>
    <p:sldId id="301" r:id="rId31"/>
    <p:sldId id="322" r:id="rId32"/>
    <p:sldId id="317" r:id="rId33"/>
    <p:sldId id="318" r:id="rId34"/>
    <p:sldId id="319" r:id="rId35"/>
    <p:sldId id="320" r:id="rId36"/>
    <p:sldId id="321" r:id="rId37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15" autoAdjust="0"/>
    <p:restoredTop sz="75140" autoAdjust="0"/>
  </p:normalViewPr>
  <p:slideViewPr>
    <p:cSldViewPr snapToGrid="0">
      <p:cViewPr varScale="1">
        <p:scale>
          <a:sx n="91" d="100"/>
          <a:sy n="91" d="100"/>
        </p:scale>
        <p:origin x="992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BB8C7-C9FE-451A-AFD5-884AA006ED43}" type="datetimeFigureOut">
              <a:rPr lang="en-US" smtClean="0"/>
              <a:t>5/2/21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3B2E0-F841-4DF0-86E7-486D3B83D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414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NEED</a:t>
            </a:r>
            <a:r>
              <a:rPr lang="en-US" baseline="0" dirty="0"/>
              <a:t> INFO ABOUT ROC, CONFUSION MATRIX, ETC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03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Show segmentation of polyps and briefly describe the clinical problem (why this matters) [10 min]</a:t>
            </a:r>
          </a:p>
          <a:p>
            <a:pPr marL="228600" indent="-228600">
              <a:buAutoNum type="arabicParenR"/>
            </a:pPr>
            <a:r>
              <a:rPr lang="en-US" dirty="0"/>
              <a:t>What is segmentation [15 min]</a:t>
            </a:r>
          </a:p>
          <a:p>
            <a:pPr marL="228600" indent="-228600">
              <a:buAutoNum type="arabicParenR"/>
            </a:pPr>
            <a:r>
              <a:rPr lang="en-US" dirty="0"/>
              <a:t>Why segment (compared to classification, detection) [5-10 min]</a:t>
            </a:r>
          </a:p>
          <a:p>
            <a:pPr marL="228600" indent="-228600">
              <a:buAutoNum type="arabicParenR"/>
            </a:pPr>
            <a:r>
              <a:rPr lang="en-US" dirty="0"/>
              <a:t>How does it work: two illustrative (and successful) architectures (</a:t>
            </a:r>
            <a:r>
              <a:rPr lang="en-US" dirty="0" err="1"/>
              <a:t>seg</a:t>
            </a:r>
            <a:r>
              <a:rPr lang="en-US" dirty="0"/>
              <a:t>-net, u-net) [10-15 min]</a:t>
            </a:r>
          </a:p>
          <a:p>
            <a:pPr marL="228600" indent="-228600">
              <a:buAutoNum type="arabicParenR"/>
            </a:pPr>
            <a:r>
              <a:rPr lang="en-US" dirty="0"/>
              <a:t>Evaluation of polyp segmentation / detection [10 min]</a:t>
            </a:r>
          </a:p>
          <a:p>
            <a:pPr marL="228600" indent="-228600">
              <a:buAutoNum type="arabicParenR"/>
            </a:pPr>
            <a:r>
              <a:rPr lang="en-US" dirty="0"/>
              <a:t>Brief discussion [&lt;10 min]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8B2ED-695F-AA4F-8519-7236A50377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3268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A18789-8494-994C-A83C-76F54B5E25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39151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Colorectal cancer is the fourth most common cause of cancer related mortality globally, with 1.4 million new cases and 700 000 deaths annually.</a:t>
            </a:r>
            <a:endParaRPr lang="en-US" dirty="0"/>
          </a:p>
          <a:p>
            <a:r>
              <a:rPr lang="en-US" dirty="0"/>
              <a:t>Adenocarcinoma: &gt;95% of colon cancer</a:t>
            </a:r>
          </a:p>
          <a:p>
            <a:r>
              <a:rPr lang="en-US" dirty="0"/>
              <a:t>The early ones (adenomatous) are the ones that are missed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Rarer subtypes include carcinoid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tumour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sarcoma, and lymphoma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A18789-8494-994C-A83C-76F54B5E25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4296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u="none" strike="noStrike" dirty="0">
                <a:solidFill>
                  <a:srgbClr val="222222"/>
                </a:solidFill>
                <a:effectLst/>
                <a:latin typeface="Lora"/>
              </a:rPr>
              <a:t>-US adenoma miss rate (AMR): 6–27%</a:t>
            </a:r>
          </a:p>
          <a:p>
            <a:r>
              <a:rPr lang="en-US" b="0" i="0" u="none" strike="noStrike" dirty="0">
                <a:solidFill>
                  <a:srgbClr val="222222"/>
                </a:solidFill>
                <a:effectLst/>
                <a:latin typeface="Lora"/>
              </a:rPr>
              <a:t>-Certain polyps may be missed more frequently, including smaller polyps, flat polyps</a:t>
            </a:r>
            <a:r>
              <a:rPr lang="en-US" b="0" i="0" u="none" strike="noStrike" baseline="30000" dirty="0">
                <a:solidFill>
                  <a:srgbClr val="006699"/>
                </a:solidFill>
                <a:effectLst/>
                <a:latin typeface="Lora"/>
              </a:rPr>
              <a:t>, 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Lora"/>
              </a:rPr>
              <a:t>and polyps in the left colon.</a:t>
            </a:r>
          </a:p>
          <a:p>
            <a:r>
              <a:rPr lang="en-US" b="0" i="0" u="none" strike="noStrike" dirty="0">
                <a:solidFill>
                  <a:srgbClr val="222222"/>
                </a:solidFill>
                <a:effectLst/>
                <a:latin typeface="Lora"/>
              </a:rPr>
              <a:t>-Several hardware innovations: panoramic camera view, distal-cap attachment</a:t>
            </a:r>
          </a:p>
          <a:p>
            <a:r>
              <a:rPr lang="en-US" b="0" i="0" u="none" strike="noStrike" dirty="0">
                <a:solidFill>
                  <a:srgbClr val="222222"/>
                </a:solidFill>
                <a:effectLst/>
                <a:latin typeface="Lora"/>
              </a:rPr>
              <a:t>- observation of the video monitor by either nurses or gastroenterology trainees may increase polyp detection by up to 30%.</a:t>
            </a:r>
          </a:p>
          <a:p>
            <a:r>
              <a:rPr lang="en-US" b="0" i="0" u="none" strike="noStrike" dirty="0">
                <a:solidFill>
                  <a:srgbClr val="222222"/>
                </a:solidFill>
                <a:effectLst/>
                <a:latin typeface="Lora"/>
              </a:rPr>
              <a:t>- A real-time automatic polyp-detection system could serve as an ‘extra set of eyes’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u="none" strike="noStrike" dirty="0">
              <a:solidFill>
                <a:srgbClr val="222222"/>
              </a:solidFill>
              <a:effectLst/>
              <a:latin typeface="Lor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u="none" strike="noStrike" dirty="0">
                <a:solidFill>
                  <a:srgbClr val="222222"/>
                </a:solidFill>
                <a:effectLst/>
                <a:latin typeface="Lora"/>
              </a:rPr>
              <a:t>- Although automatic polyp detection in colonoscopy videos has been an active research topic for the past 20 years, performance levels close to that of the expert </a:t>
            </a:r>
            <a:r>
              <a:rPr lang="en-US" b="0" i="0" u="none" strike="noStrike" dirty="0" err="1">
                <a:solidFill>
                  <a:srgbClr val="222222"/>
                </a:solidFill>
                <a:effectLst/>
                <a:latin typeface="Lora"/>
              </a:rPr>
              <a:t>endoscopist</a:t>
            </a:r>
            <a:r>
              <a:rPr lang="en-US" b="0" i="0" u="none" strike="noStrike" dirty="0">
                <a:solidFill>
                  <a:srgbClr val="222222"/>
                </a:solidFill>
                <a:effectLst/>
                <a:latin typeface="Lora"/>
              </a:rPr>
              <a:t> have not been achieved.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rgbClr val="222222"/>
                </a:solidFill>
                <a:effectLst/>
                <a:latin typeface="Lora"/>
                <a:ea typeface="+mn-ea"/>
                <a:cs typeface="+mn-cs"/>
              </a:rPr>
              <a:t>-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Early work in automatic polyp detection has focused on applying deep-learning techniques to polyp detection, but most published works are small in scale, with small development and/or training validation sets.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As we will see, they use a very large dataset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A18789-8494-994C-A83C-76F54B5E25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2858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note: evaluated as detection</a:t>
            </a:r>
          </a:p>
          <a:p>
            <a:r>
              <a:rPr lang="en-US" dirty="0"/>
              <a:t>Publicly available dataset results included (endoscopic vision challenge -- dataset B)</a:t>
            </a:r>
          </a:p>
          <a:p>
            <a:r>
              <a:rPr lang="en-US" dirty="0"/>
              <a:t>Video versus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8B2ED-695F-AA4F-8519-7236A50377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6098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Q: why is curve jagged like this?</a:t>
            </a:r>
          </a:p>
          <a:p>
            <a:endParaRPr lang="en-US" dirty="0"/>
          </a:p>
          <a:p>
            <a:r>
              <a:rPr lang="en-US" dirty="0"/>
              <a:t>Converting more things to be classified as positives as we move along the curve (up &amp; right)</a:t>
            </a:r>
          </a:p>
          <a:p>
            <a:r>
              <a:rPr lang="en-US" dirty="0"/>
              <a:t>Move to the right: pick up another false positive (from true negative)</a:t>
            </a:r>
          </a:p>
          <a:p>
            <a:r>
              <a:rPr lang="en-US" dirty="0"/>
              <a:t>Move up: pick up another true positive (from false negative)</a:t>
            </a:r>
          </a:p>
          <a:p>
            <a:endParaRPr lang="en-US" dirty="0"/>
          </a:p>
          <a:p>
            <a:r>
              <a:rPr lang="en-US" dirty="0"/>
              <a:t>Note: no comparison to experts. Ideally we’d want to know how an expert would perform under real-world conditions – hard to simulate this.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A18789-8494-994C-A83C-76F54B5E25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292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&lt;35 minute mark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8B2ED-695F-AA4F-8519-7236A50377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76132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this is the first half of </a:t>
            </a:r>
            <a:r>
              <a:rPr lang="en-US" dirty="0" err="1"/>
              <a:t>Segnet</a:t>
            </a:r>
            <a:endParaRPr lang="en-US" dirty="0"/>
          </a:p>
          <a:p>
            <a:r>
              <a:rPr lang="en-US" dirty="0"/>
              <a:t>Visual geometry group (VGG), oxford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18789-8494-994C-A83C-76F54B5E255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876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does a single pixel make it a dog or not a dog?</a:t>
            </a:r>
          </a:p>
          <a:p>
            <a:r>
              <a:rPr lang="en-US" dirty="0"/>
              <a:t>Now imagine you don’t even know how to spot it yourself (e.g. in medical images)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Second idea: convolutional neural network with same spatial scale throughout: too many parameters!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CDE58F-843A-8447-AF7F-7BD31329CD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69077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Encoder is first 13 layers of VGG</a:t>
            </a:r>
          </a:p>
          <a:p>
            <a:r>
              <a:rPr lang="en-US" dirty="0"/>
              <a:t>unpack this description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encoder layer has a corresponding decoder layer and hence the decoder network has 13 layers. The final decoder output is fed to a multi-class soft-max classifier to produce class probabilities for each pixel independently.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A18789-8494-994C-A83C-76F54B5E25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259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Description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Typically smaller number of classes compared to classification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Result is distribution over output classes for each region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Higher annotation cost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A18789-8494-994C-A83C-76F54B5E25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2203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A18789-8494-994C-A83C-76F54B5E25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20580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A18789-8494-994C-A83C-76F54B5E25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59185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options here.</a:t>
            </a:r>
          </a:p>
          <a:p>
            <a:r>
              <a:rPr lang="en-US" dirty="0"/>
              <a:t>When we max-pool, we are remembering the most salient features; i.e. the best matches</a:t>
            </a:r>
          </a:p>
          <a:p>
            <a:r>
              <a:rPr lang="en-US" dirty="0"/>
              <a:t>If we want to reconstruct the original map, we should remember where these features are located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A18789-8494-994C-A83C-76F54B5E25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0238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Primary differences:</a:t>
            </a:r>
          </a:p>
          <a:p>
            <a:pPr marL="171450" indent="-171450">
              <a:buFontTx/>
              <a:buChar char="-"/>
            </a:pPr>
            <a:r>
              <a:rPr lang="en-US" dirty="0"/>
              <a:t>1) </a:t>
            </a:r>
            <a:r>
              <a:rPr lang="en-US" dirty="0" err="1"/>
              <a:t>upconvolution</a:t>
            </a:r>
            <a:r>
              <a:rPr lang="en-US" dirty="0"/>
              <a:t> instead of </a:t>
            </a:r>
            <a:r>
              <a:rPr lang="en-US" dirty="0" err="1"/>
              <a:t>upsampling</a:t>
            </a:r>
            <a:r>
              <a:rPr lang="en-US" dirty="0"/>
              <a:t> w/pooling indices</a:t>
            </a:r>
          </a:p>
          <a:p>
            <a:pPr marL="171450" indent="-171450">
              <a:buFontTx/>
              <a:buChar char="-"/>
            </a:pPr>
            <a:r>
              <a:rPr lang="en-US" dirty="0"/>
              <a:t>2) append feature map from corresponding encoder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B2ED-695F-AA4F-8519-7236A503770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829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Concatenation of feature map from corresponding encoder</a:t>
            </a:r>
          </a:p>
          <a:p>
            <a:pPr marL="171450" indent="-171450">
              <a:buFontTx/>
              <a:buChar char="-"/>
            </a:pPr>
            <a:r>
              <a:rPr lang="en-US" dirty="0"/>
              <a:t>Adjustment for padding: take center of appropriate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B2ED-695F-AA4F-8519-7236A503770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218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Double check with Justin – no overlap in field?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Note that this does not deal with depth / feature space, which is halved with each </a:t>
            </a:r>
            <a:r>
              <a:rPr lang="en-US" dirty="0" err="1"/>
              <a:t>upconvolution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B2ED-695F-AA4F-8519-7236A503770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791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Double check with Justin – no overlap in field?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Note that this does not deal with depth / feature space, which is halved with each </a:t>
            </a:r>
            <a:r>
              <a:rPr lang="en-US" dirty="0" err="1"/>
              <a:t>upconvolution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B2ED-695F-AA4F-8519-7236A503770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124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Double check with Justin – no overlap in field?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Note that this does not deal with depth / feature space, which is halved with each </a:t>
            </a:r>
            <a:r>
              <a:rPr lang="en-US" dirty="0" err="1"/>
              <a:t>upconvolution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B2ED-695F-AA4F-8519-7236A503770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153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Double check with Justin – no overlap in field?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Note that this does not deal with depth / feature space, which is halved with each </a:t>
            </a:r>
            <a:r>
              <a:rPr lang="en-US" dirty="0" err="1"/>
              <a:t>upconvolution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B2ED-695F-AA4F-8519-7236A503770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673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Double check with Justin – no overlap in field?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Note that this does not deal with depth / feature space, which is halved with each </a:t>
            </a:r>
            <a:r>
              <a:rPr lang="en-US" dirty="0" err="1"/>
              <a:t>upconvolution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B2ED-695F-AA4F-8519-7236A503770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69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training data must match: whole-image labels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8B2ED-695F-AA4F-8519-7236A50377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9105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training data must match: whole-image labels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8B2ED-695F-AA4F-8519-7236A50377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474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Note: training data must match: whole-image labels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8B2ED-695F-AA4F-8519-7236A50377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211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Adenoid cystic carcinoma (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nodules (metastases)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EA247-0547-4418-98F2-2164883685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579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Very high annotation cost, although can be mitigated with good tools for drawing contours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Note that it does not distinguish between distinct objects belonging to the same class (e.g. multiple chairs); newer models have been developed to deal with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A18789-8494-994C-A83C-76F54B5E25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3492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to identify the boundaries of specific structures or regions within the retina</a:t>
            </a:r>
          </a:p>
          <a:p>
            <a:r>
              <a:rPr lang="en-US" dirty="0"/>
              <a:t>Identify the optic disc, the fovea, the blood vessels</a:t>
            </a:r>
          </a:p>
          <a:p>
            <a:endParaRPr lang="en-US" dirty="0"/>
          </a:p>
          <a:p>
            <a:r>
              <a:rPr lang="en-US" dirty="0"/>
              <a:t>When we do this, we are partitioning the image into classes</a:t>
            </a:r>
          </a:p>
          <a:p>
            <a:pPr marL="171450" indent="-171450">
              <a:buFontTx/>
              <a:buChar char="-"/>
            </a:pPr>
            <a:r>
              <a:rPr lang="en-US" dirty="0"/>
              <a:t>Or, view as predicting the label associated with each pixel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This is segmentation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It has also been used very effectively in medical applications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It is also primarily done with CNNs.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8B2ED-695F-AA4F-8519-7236A50377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2146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Discuss lesion burden in MS</a:t>
            </a:r>
          </a:p>
          <a:p>
            <a:pPr marL="171450" indent="-171450">
              <a:buFontTx/>
              <a:buChar char="-"/>
            </a:pPr>
            <a:r>
              <a:rPr lang="en-US" dirty="0"/>
              <a:t>Tumor burden</a:t>
            </a:r>
          </a:p>
          <a:p>
            <a:pPr marL="171450" indent="-171450">
              <a:buFontTx/>
              <a:buChar char="-"/>
            </a:pPr>
            <a:r>
              <a:rPr lang="en-US" dirty="0"/>
              <a:t>Cardiomyopathy</a:t>
            </a:r>
          </a:p>
          <a:p>
            <a:pPr marL="171450" indent="-171450">
              <a:buFontTx/>
              <a:buChar char="-"/>
            </a:pPr>
            <a:r>
              <a:rPr lang="en-US" dirty="0"/>
              <a:t>Grey matter / white matter volume / volume of midbrain structures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Limit measures to specific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8B2ED-695F-AA4F-8519-7236A50377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9402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CB57645D-6EED-4946-9D1D-A6B494445F10}" type="datetimeFigureOut">
              <a:rPr lang="en-US" sz="2400" smtClean="0">
                <a:solidFill>
                  <a:prstClr val="black"/>
                </a:solidFill>
              </a:rPr>
              <a:pPr defTabSz="609585"/>
              <a:t>5/2/21</a:t>
            </a:fld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609585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B7D94440-29F7-804F-9CB1-7389833EDDC0}" type="slidenum">
              <a:rPr lang="en-US" sz="2400" smtClean="0">
                <a:solidFill>
                  <a:prstClr val="black"/>
                </a:solidFill>
              </a:rPr>
              <a:pPr defTabSz="609585"/>
              <a:t>‹#›</a:t>
            </a:fld>
            <a:endParaRPr 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7974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CB57645D-6EED-4946-9D1D-A6B494445F10}" type="datetimeFigureOut">
              <a:rPr lang="en-US" sz="2400" smtClean="0">
                <a:solidFill>
                  <a:prstClr val="black"/>
                </a:solidFill>
              </a:rPr>
              <a:pPr defTabSz="609585"/>
              <a:t>5/2/21</a:t>
            </a:fld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609585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B7D94440-29F7-804F-9CB1-7389833EDDC0}" type="slidenum">
              <a:rPr lang="en-US" sz="2400" smtClean="0">
                <a:solidFill>
                  <a:prstClr val="black"/>
                </a:solidFill>
              </a:rPr>
              <a:pPr defTabSz="609585"/>
              <a:t>‹#›</a:t>
            </a:fld>
            <a:endParaRPr 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903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06375"/>
            <a:ext cx="8026400" cy="43878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CB57645D-6EED-4946-9D1D-A6B494445F10}" type="datetimeFigureOut">
              <a:rPr lang="en-US" sz="2400" smtClean="0">
                <a:solidFill>
                  <a:prstClr val="black"/>
                </a:solidFill>
              </a:rPr>
              <a:pPr defTabSz="609585"/>
              <a:t>5/2/21</a:t>
            </a:fld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609585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B7D94440-29F7-804F-9CB1-7389833EDDC0}" type="slidenum">
              <a:rPr lang="en-US" sz="2400" smtClean="0">
                <a:solidFill>
                  <a:prstClr val="black"/>
                </a:solidFill>
              </a:rPr>
              <a:pPr defTabSz="609585"/>
              <a:t>‹#›</a:t>
            </a:fld>
            <a:endParaRPr 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253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CB57645D-6EED-4946-9D1D-A6B494445F10}" type="datetimeFigureOut">
              <a:rPr lang="en-US" sz="2400" smtClean="0">
                <a:solidFill>
                  <a:prstClr val="black"/>
                </a:solidFill>
              </a:rPr>
              <a:pPr defTabSz="609585"/>
              <a:t>5/2/21</a:t>
            </a:fld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609585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B7D94440-29F7-804F-9CB1-7389833EDDC0}" type="slidenum">
              <a:rPr lang="en-US" sz="2400" smtClean="0">
                <a:solidFill>
                  <a:prstClr val="black"/>
                </a:solidFill>
              </a:rPr>
              <a:pPr defTabSz="609585"/>
              <a:t>‹#›</a:t>
            </a:fld>
            <a:endParaRPr 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16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CB57645D-6EED-4946-9D1D-A6B494445F10}" type="datetimeFigureOut">
              <a:rPr lang="en-US" sz="2400" smtClean="0">
                <a:solidFill>
                  <a:prstClr val="black"/>
                </a:solidFill>
              </a:rPr>
              <a:pPr defTabSz="609585"/>
              <a:t>5/2/21</a:t>
            </a:fld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609585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B7D94440-29F7-804F-9CB1-7389833EDDC0}" type="slidenum">
              <a:rPr lang="en-US" sz="2400" smtClean="0">
                <a:solidFill>
                  <a:prstClr val="black"/>
                </a:solidFill>
              </a:rPr>
              <a:pPr defTabSz="609585"/>
              <a:t>‹#›</a:t>
            </a:fld>
            <a:endParaRPr 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08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CB57645D-6EED-4946-9D1D-A6B494445F10}" type="datetimeFigureOut">
              <a:rPr lang="en-US" sz="2400" smtClean="0">
                <a:solidFill>
                  <a:prstClr val="black"/>
                </a:solidFill>
              </a:rPr>
              <a:pPr defTabSz="609585"/>
              <a:t>5/2/21</a:t>
            </a:fld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609585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B7D94440-29F7-804F-9CB1-7389833EDDC0}" type="slidenum">
              <a:rPr lang="en-US" sz="2400" smtClean="0">
                <a:solidFill>
                  <a:prstClr val="black"/>
                </a:solidFill>
              </a:rPr>
              <a:pPr defTabSz="609585"/>
              <a:t>‹#›</a:t>
            </a:fld>
            <a:endParaRPr 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7533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CB57645D-6EED-4946-9D1D-A6B494445F10}" type="datetimeFigureOut">
              <a:rPr lang="en-US" sz="2400" smtClean="0">
                <a:solidFill>
                  <a:prstClr val="black"/>
                </a:solidFill>
              </a:rPr>
              <a:pPr defTabSz="609585"/>
              <a:t>5/2/21</a:t>
            </a:fld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609585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B7D94440-29F7-804F-9CB1-7389833EDDC0}" type="slidenum">
              <a:rPr lang="en-US" sz="2400" smtClean="0">
                <a:solidFill>
                  <a:prstClr val="black"/>
                </a:solidFill>
              </a:rPr>
              <a:pPr defTabSz="609585"/>
              <a:t>‹#›</a:t>
            </a:fld>
            <a:endParaRPr 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87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CB57645D-6EED-4946-9D1D-A6B494445F10}" type="datetimeFigureOut">
              <a:rPr lang="en-US" sz="2400" smtClean="0">
                <a:solidFill>
                  <a:prstClr val="black"/>
                </a:solidFill>
              </a:rPr>
              <a:pPr defTabSz="609585"/>
              <a:t>5/2/21</a:t>
            </a:fld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609585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B7D94440-29F7-804F-9CB1-7389833EDDC0}" type="slidenum">
              <a:rPr lang="en-US" sz="2400" smtClean="0">
                <a:solidFill>
                  <a:prstClr val="black"/>
                </a:solidFill>
              </a:rPr>
              <a:pPr defTabSz="609585"/>
              <a:t>‹#›</a:t>
            </a:fld>
            <a:endParaRPr 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195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CB57645D-6EED-4946-9D1D-A6B494445F10}" type="datetimeFigureOut">
              <a:rPr lang="en-US" sz="2400" smtClean="0">
                <a:solidFill>
                  <a:prstClr val="black"/>
                </a:solidFill>
              </a:rPr>
              <a:pPr defTabSz="609585"/>
              <a:t>5/2/21</a:t>
            </a:fld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609585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B7D94440-29F7-804F-9CB1-7389833EDDC0}" type="slidenum">
              <a:rPr lang="en-US" sz="2400" smtClean="0">
                <a:solidFill>
                  <a:prstClr val="black"/>
                </a:solidFill>
              </a:rPr>
              <a:pPr defTabSz="609585"/>
              <a:t>‹#›</a:t>
            </a:fld>
            <a:endParaRPr 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964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CB57645D-6EED-4946-9D1D-A6B494445F10}" type="datetimeFigureOut">
              <a:rPr lang="en-US" sz="2400" smtClean="0">
                <a:solidFill>
                  <a:prstClr val="black"/>
                </a:solidFill>
              </a:rPr>
              <a:pPr defTabSz="609585"/>
              <a:t>5/2/21</a:t>
            </a:fld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609585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B7D94440-29F7-804F-9CB1-7389833EDDC0}" type="slidenum">
              <a:rPr lang="en-US" sz="2400" smtClean="0">
                <a:solidFill>
                  <a:prstClr val="black"/>
                </a:solidFill>
              </a:rPr>
              <a:pPr defTabSz="609585"/>
              <a:t>‹#›</a:t>
            </a:fld>
            <a:endParaRPr 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153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CB57645D-6EED-4946-9D1D-A6B494445F10}" type="datetimeFigureOut">
              <a:rPr lang="en-US" sz="2400" smtClean="0">
                <a:solidFill>
                  <a:prstClr val="black"/>
                </a:solidFill>
              </a:rPr>
              <a:pPr defTabSz="609585"/>
              <a:t>5/2/21</a:t>
            </a:fld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609585"/>
            <a:endParaRPr lang="en-US" sz="240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609585"/>
            <a:fld id="{B7D94440-29F7-804F-9CB1-7389833EDDC0}" type="slidenum">
              <a:rPr lang="en-US" sz="2400" smtClean="0">
                <a:solidFill>
                  <a:prstClr val="black"/>
                </a:solidFill>
              </a:rPr>
              <a:pPr defTabSz="609585"/>
              <a:t>‹#›</a:t>
            </a:fld>
            <a:endParaRPr lang="en-US" sz="2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117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Duke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8882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rgbClr val="001A57"/>
          </a:solidFill>
          <a:latin typeface="Helvetica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9bHTlYFwhg?feature=oembed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597902"/>
            <a:ext cx="10363200" cy="3189721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CNNs in Medicine:</a:t>
            </a:r>
            <a:br>
              <a:rPr lang="en-US" dirty="0"/>
            </a:br>
            <a:r>
              <a:rPr lang="en-US" dirty="0"/>
              <a:t>Beyond Classification</a:t>
            </a:r>
            <a:br>
              <a:rPr lang="en-US" dirty="0"/>
            </a:br>
            <a:br>
              <a:rPr lang="en-US" sz="3600" dirty="0"/>
            </a:br>
            <a:r>
              <a:rPr lang="en-US" sz="3600" dirty="0"/>
              <a:t>June 27, 2020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7219" y="4276881"/>
            <a:ext cx="6137564" cy="1655763"/>
          </a:xfrm>
        </p:spPr>
        <p:txBody>
          <a:bodyPr>
            <a:normAutofit/>
          </a:bodyPr>
          <a:lstStyle/>
          <a:p>
            <a:r>
              <a:rPr lang="en-US" sz="2400" dirty="0" err="1"/>
              <a:t>MMCi</a:t>
            </a:r>
            <a:r>
              <a:rPr lang="en-US" sz="2400" dirty="0"/>
              <a:t> Applied Data Science</a:t>
            </a:r>
          </a:p>
          <a:p>
            <a:endParaRPr lang="en-US" sz="2400" dirty="0"/>
          </a:p>
          <a:p>
            <a:r>
              <a:rPr lang="en-US" sz="2400" dirty="0"/>
              <a:t>Matthew Engelhard</a:t>
            </a:r>
          </a:p>
        </p:txBody>
      </p:sp>
    </p:spTree>
    <p:extLst>
      <p:ext uri="{BB962C8B-B14F-4D97-AF65-F5344CB8AC3E}">
        <p14:creationId xmlns:p14="http://schemas.microsoft.com/office/powerpoint/2010/main" val="1796833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920DF-C4BD-ED4E-927D-2834CA12F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2863"/>
            <a:ext cx="12192000" cy="1143000"/>
          </a:xfrm>
        </p:spPr>
        <p:txBody>
          <a:bodyPr>
            <a:noAutofit/>
          </a:bodyPr>
          <a:lstStyle/>
          <a:p>
            <a:r>
              <a:rPr lang="en-US" sz="4000" dirty="0"/>
              <a:t>Segmentation: predict the label for each pixel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7F520A-3790-D147-BB11-8CDEF9CDE8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1460" y="971549"/>
            <a:ext cx="9149080" cy="547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84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AB273-CFEA-0344-8C08-45E762FE5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43" y="584882"/>
            <a:ext cx="3673929" cy="5081133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Segmentation of optic disc, fovea and retinal vasculature</a:t>
            </a:r>
            <a:br>
              <a:rPr lang="en-US" sz="2400" dirty="0"/>
            </a:br>
            <a:br>
              <a:rPr lang="en-US" sz="2400" dirty="0"/>
            </a:br>
            <a:r>
              <a:rPr lang="en-US" sz="2000" i="1" dirty="0"/>
              <a:t>Journal of Computational Science</a:t>
            </a:r>
            <a:r>
              <a:rPr lang="en-US" sz="2000" dirty="0"/>
              <a:t>, </a:t>
            </a:r>
            <a:r>
              <a:rPr lang="en-US" sz="2000" i="1" dirty="0"/>
              <a:t>20</a:t>
            </a:r>
            <a:r>
              <a:rPr lang="en-US" sz="2000" dirty="0"/>
              <a:t>, 70-79 (2017).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A0F72-DD37-1340-BFCC-6C7198EE3D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4000" y="0"/>
            <a:ext cx="8128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54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B3629-D85D-5F46-8AF2-A7A98D70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027" y="1498699"/>
            <a:ext cx="5519738" cy="3146254"/>
          </a:xfrm>
        </p:spPr>
        <p:txBody>
          <a:bodyPr>
            <a:noAutofit/>
          </a:bodyPr>
          <a:lstStyle/>
          <a:p>
            <a:r>
              <a:rPr lang="en-US" sz="4800" dirty="0"/>
              <a:t>Segmentation Output: Distribution over Classes </a:t>
            </a:r>
            <a:r>
              <a:rPr lang="en-US" sz="4800" i="1" dirty="0"/>
              <a:t>for each pixel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90A74B-60D3-B34C-8E57-7F48C70501C1}"/>
              </a:ext>
            </a:extLst>
          </p:cNvPr>
          <p:cNvSpPr txBox="1"/>
          <p:nvPr/>
        </p:nvSpPr>
        <p:spPr>
          <a:xfrm>
            <a:off x="1889955" y="722643"/>
            <a:ext cx="1927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Number of classes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(values sum to 1)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Right Brace 89">
            <a:extLst>
              <a:ext uri="{FF2B5EF4-FFF2-40B4-BE49-F238E27FC236}">
                <a16:creationId xmlns:a16="http://schemas.microsoft.com/office/drawing/2014/main" id="{FA92004B-AAE0-204F-A619-7E54C1CBE0EF}"/>
              </a:ext>
            </a:extLst>
          </p:cNvPr>
          <p:cNvSpPr/>
          <p:nvPr/>
        </p:nvSpPr>
        <p:spPr>
          <a:xfrm rot="16200000">
            <a:off x="2646352" y="697086"/>
            <a:ext cx="414338" cy="1876521"/>
          </a:xfrm>
          <a:prstGeom prst="rightBrace">
            <a:avLst>
              <a:gd name="adj1" fmla="val 5660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1BBAF7D9-B9C3-284F-B8F9-DF01DE3D0DB2}"/>
              </a:ext>
            </a:extLst>
          </p:cNvPr>
          <p:cNvGrpSpPr/>
          <p:nvPr/>
        </p:nvGrpSpPr>
        <p:grpSpPr>
          <a:xfrm>
            <a:off x="1094690" y="2010852"/>
            <a:ext cx="2697088" cy="3333751"/>
            <a:chOff x="1578726" y="2657489"/>
            <a:chExt cx="2697088" cy="3333751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2FB1219-07D8-C049-86A1-0D0A321105A6}"/>
                </a:ext>
              </a:extLst>
            </p:cNvPr>
            <p:cNvGrpSpPr/>
            <p:nvPr/>
          </p:nvGrpSpPr>
          <p:grpSpPr>
            <a:xfrm>
              <a:off x="2211633" y="2657489"/>
              <a:ext cx="1438275" cy="2687114"/>
              <a:chOff x="5105400" y="2800357"/>
              <a:chExt cx="1438275" cy="2687114"/>
            </a:xfrm>
          </p:grpSpPr>
          <p:sp>
            <p:nvSpPr>
              <p:cNvPr id="43" name="Cube 42">
                <a:extLst>
                  <a:ext uri="{FF2B5EF4-FFF2-40B4-BE49-F238E27FC236}">
                    <a16:creationId xmlns:a16="http://schemas.microsoft.com/office/drawing/2014/main" id="{71CFA8D0-7A8E-D94D-AC56-217BEF10B3FC}"/>
                  </a:ext>
                </a:extLst>
              </p:cNvPr>
              <p:cNvSpPr/>
              <p:nvPr/>
            </p:nvSpPr>
            <p:spPr>
              <a:xfrm>
                <a:off x="5105400" y="4658796"/>
                <a:ext cx="828675" cy="828675"/>
              </a:xfrm>
              <a:prstGeom prst="cube">
                <a:avLst/>
              </a:prstGeom>
              <a:solidFill>
                <a:srgbClr val="EBD565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5" name="Cube 54">
                <a:extLst>
                  <a:ext uri="{FF2B5EF4-FFF2-40B4-BE49-F238E27FC236}">
                    <a16:creationId xmlns:a16="http://schemas.microsoft.com/office/drawing/2014/main" id="{F046317B-F09D-9940-8CAC-F83C22419819}"/>
                  </a:ext>
                </a:extLst>
              </p:cNvPr>
              <p:cNvSpPr/>
              <p:nvPr/>
            </p:nvSpPr>
            <p:spPr>
              <a:xfrm>
                <a:off x="5715000" y="4658796"/>
                <a:ext cx="828675" cy="828675"/>
              </a:xfrm>
              <a:prstGeom prst="cube">
                <a:avLst/>
              </a:prstGeom>
              <a:solidFill>
                <a:srgbClr val="EBD565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6" name="Cube 55">
                <a:extLst>
                  <a:ext uri="{FF2B5EF4-FFF2-40B4-BE49-F238E27FC236}">
                    <a16:creationId xmlns:a16="http://schemas.microsoft.com/office/drawing/2014/main" id="{373CE4AA-0E34-F345-91E6-F958A85BDC14}"/>
                  </a:ext>
                </a:extLst>
              </p:cNvPr>
              <p:cNvSpPr/>
              <p:nvPr/>
            </p:nvSpPr>
            <p:spPr>
              <a:xfrm>
                <a:off x="5105400" y="4039671"/>
                <a:ext cx="828675" cy="828675"/>
              </a:xfrm>
              <a:prstGeom prst="cube">
                <a:avLst/>
              </a:prstGeom>
              <a:solidFill>
                <a:srgbClr val="EBD565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7" name="Cube 56">
                <a:extLst>
                  <a:ext uri="{FF2B5EF4-FFF2-40B4-BE49-F238E27FC236}">
                    <a16:creationId xmlns:a16="http://schemas.microsoft.com/office/drawing/2014/main" id="{EFE699DC-203C-184A-82DF-1B2B8C0DB52C}"/>
                  </a:ext>
                </a:extLst>
              </p:cNvPr>
              <p:cNvSpPr/>
              <p:nvPr/>
            </p:nvSpPr>
            <p:spPr>
              <a:xfrm>
                <a:off x="5715000" y="4039671"/>
                <a:ext cx="828675" cy="828675"/>
              </a:xfrm>
              <a:prstGeom prst="cube">
                <a:avLst/>
              </a:prstGeom>
              <a:solidFill>
                <a:srgbClr val="EBD565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8" name="Cube 57">
                <a:extLst>
                  <a:ext uri="{FF2B5EF4-FFF2-40B4-BE49-F238E27FC236}">
                    <a16:creationId xmlns:a16="http://schemas.microsoft.com/office/drawing/2014/main" id="{C573DA7F-3805-C149-AA7A-1F02B4267A1D}"/>
                  </a:ext>
                </a:extLst>
              </p:cNvPr>
              <p:cNvSpPr/>
              <p:nvPr/>
            </p:nvSpPr>
            <p:spPr>
              <a:xfrm>
                <a:off x="5105400" y="3419482"/>
                <a:ext cx="828675" cy="828675"/>
              </a:xfrm>
              <a:prstGeom prst="cube">
                <a:avLst/>
              </a:prstGeom>
              <a:solidFill>
                <a:srgbClr val="EBD565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9" name="Cube 58">
                <a:extLst>
                  <a:ext uri="{FF2B5EF4-FFF2-40B4-BE49-F238E27FC236}">
                    <a16:creationId xmlns:a16="http://schemas.microsoft.com/office/drawing/2014/main" id="{145FD793-9BDB-9E48-BF29-1974D37F6E69}"/>
                  </a:ext>
                </a:extLst>
              </p:cNvPr>
              <p:cNvSpPr/>
              <p:nvPr/>
            </p:nvSpPr>
            <p:spPr>
              <a:xfrm>
                <a:off x="5715000" y="3419482"/>
                <a:ext cx="828675" cy="828675"/>
              </a:xfrm>
              <a:prstGeom prst="cube">
                <a:avLst/>
              </a:prstGeom>
              <a:solidFill>
                <a:srgbClr val="EBD565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0" name="Cube 59">
                <a:extLst>
                  <a:ext uri="{FF2B5EF4-FFF2-40B4-BE49-F238E27FC236}">
                    <a16:creationId xmlns:a16="http://schemas.microsoft.com/office/drawing/2014/main" id="{B1A5CA83-3519-6F40-8CC3-F3349CD5612F}"/>
                  </a:ext>
                </a:extLst>
              </p:cNvPr>
              <p:cNvSpPr/>
              <p:nvPr/>
            </p:nvSpPr>
            <p:spPr>
              <a:xfrm>
                <a:off x="5105400" y="2800357"/>
                <a:ext cx="828675" cy="828675"/>
              </a:xfrm>
              <a:prstGeom prst="cube">
                <a:avLst/>
              </a:prstGeom>
              <a:solidFill>
                <a:srgbClr val="EBD565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1" name="Cube 60">
                <a:extLst>
                  <a:ext uri="{FF2B5EF4-FFF2-40B4-BE49-F238E27FC236}">
                    <a16:creationId xmlns:a16="http://schemas.microsoft.com/office/drawing/2014/main" id="{707B7E13-1E56-EC40-9822-720B0E89C35F}"/>
                  </a:ext>
                </a:extLst>
              </p:cNvPr>
              <p:cNvSpPr/>
              <p:nvPr/>
            </p:nvSpPr>
            <p:spPr>
              <a:xfrm>
                <a:off x="5715000" y="2800357"/>
                <a:ext cx="828675" cy="828675"/>
              </a:xfrm>
              <a:prstGeom prst="cube">
                <a:avLst/>
              </a:prstGeom>
              <a:solidFill>
                <a:srgbClr val="EBD565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0ECE783-E1A2-D242-88D3-FA02DF68FC3D}"/>
                </a:ext>
              </a:extLst>
            </p:cNvPr>
            <p:cNvGrpSpPr/>
            <p:nvPr/>
          </p:nvGrpSpPr>
          <p:grpSpPr>
            <a:xfrm>
              <a:off x="1997016" y="2867039"/>
              <a:ext cx="1438275" cy="2687114"/>
              <a:chOff x="5105400" y="2800357"/>
              <a:chExt cx="1438275" cy="2687114"/>
            </a:xfrm>
          </p:grpSpPr>
          <p:sp>
            <p:nvSpPr>
              <p:cNvPr id="64" name="Cube 63">
                <a:extLst>
                  <a:ext uri="{FF2B5EF4-FFF2-40B4-BE49-F238E27FC236}">
                    <a16:creationId xmlns:a16="http://schemas.microsoft.com/office/drawing/2014/main" id="{C1784EB8-B82C-984B-BB85-DB2D1E6BD99A}"/>
                  </a:ext>
                </a:extLst>
              </p:cNvPr>
              <p:cNvSpPr/>
              <p:nvPr/>
            </p:nvSpPr>
            <p:spPr>
              <a:xfrm>
                <a:off x="5105400" y="4658796"/>
                <a:ext cx="828675" cy="828675"/>
              </a:xfrm>
              <a:prstGeom prst="cube">
                <a:avLst/>
              </a:prstGeom>
              <a:solidFill>
                <a:srgbClr val="EBD565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5" name="Cube 64">
                <a:extLst>
                  <a:ext uri="{FF2B5EF4-FFF2-40B4-BE49-F238E27FC236}">
                    <a16:creationId xmlns:a16="http://schemas.microsoft.com/office/drawing/2014/main" id="{7FAC9EAE-7623-424C-BAEB-36BD79D49B3B}"/>
                  </a:ext>
                </a:extLst>
              </p:cNvPr>
              <p:cNvSpPr/>
              <p:nvPr/>
            </p:nvSpPr>
            <p:spPr>
              <a:xfrm>
                <a:off x="5715000" y="4658796"/>
                <a:ext cx="828675" cy="828675"/>
              </a:xfrm>
              <a:prstGeom prst="cube">
                <a:avLst/>
              </a:prstGeom>
              <a:solidFill>
                <a:srgbClr val="EBD565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" name="Cube 65">
                <a:extLst>
                  <a:ext uri="{FF2B5EF4-FFF2-40B4-BE49-F238E27FC236}">
                    <a16:creationId xmlns:a16="http://schemas.microsoft.com/office/drawing/2014/main" id="{7BCABEEA-3DA6-0948-A62E-D7DF89C15FBD}"/>
                  </a:ext>
                </a:extLst>
              </p:cNvPr>
              <p:cNvSpPr/>
              <p:nvPr/>
            </p:nvSpPr>
            <p:spPr>
              <a:xfrm>
                <a:off x="5105400" y="4039671"/>
                <a:ext cx="828675" cy="828675"/>
              </a:xfrm>
              <a:prstGeom prst="cube">
                <a:avLst/>
              </a:prstGeom>
              <a:solidFill>
                <a:srgbClr val="EBD565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7" name="Cube 66">
                <a:extLst>
                  <a:ext uri="{FF2B5EF4-FFF2-40B4-BE49-F238E27FC236}">
                    <a16:creationId xmlns:a16="http://schemas.microsoft.com/office/drawing/2014/main" id="{AF62296F-B4A0-0644-8497-A2998F191A9A}"/>
                  </a:ext>
                </a:extLst>
              </p:cNvPr>
              <p:cNvSpPr/>
              <p:nvPr/>
            </p:nvSpPr>
            <p:spPr>
              <a:xfrm>
                <a:off x="5715000" y="4039671"/>
                <a:ext cx="828675" cy="828675"/>
              </a:xfrm>
              <a:prstGeom prst="cube">
                <a:avLst/>
              </a:prstGeom>
              <a:solidFill>
                <a:srgbClr val="EBD565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8" name="Cube 67">
                <a:extLst>
                  <a:ext uri="{FF2B5EF4-FFF2-40B4-BE49-F238E27FC236}">
                    <a16:creationId xmlns:a16="http://schemas.microsoft.com/office/drawing/2014/main" id="{25893B89-1D5E-7441-897E-14AE3908F1E2}"/>
                  </a:ext>
                </a:extLst>
              </p:cNvPr>
              <p:cNvSpPr/>
              <p:nvPr/>
            </p:nvSpPr>
            <p:spPr>
              <a:xfrm>
                <a:off x="5105400" y="3419482"/>
                <a:ext cx="828675" cy="828675"/>
              </a:xfrm>
              <a:prstGeom prst="cube">
                <a:avLst/>
              </a:prstGeom>
              <a:solidFill>
                <a:srgbClr val="EBD565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9" name="Cube 68">
                <a:extLst>
                  <a:ext uri="{FF2B5EF4-FFF2-40B4-BE49-F238E27FC236}">
                    <a16:creationId xmlns:a16="http://schemas.microsoft.com/office/drawing/2014/main" id="{F06BD990-2C1B-1F4C-B343-B9B55BCDED74}"/>
                  </a:ext>
                </a:extLst>
              </p:cNvPr>
              <p:cNvSpPr/>
              <p:nvPr/>
            </p:nvSpPr>
            <p:spPr>
              <a:xfrm>
                <a:off x="5715000" y="3419482"/>
                <a:ext cx="828675" cy="828675"/>
              </a:xfrm>
              <a:prstGeom prst="cube">
                <a:avLst/>
              </a:prstGeom>
              <a:solidFill>
                <a:srgbClr val="EBD565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0" name="Cube 69">
                <a:extLst>
                  <a:ext uri="{FF2B5EF4-FFF2-40B4-BE49-F238E27FC236}">
                    <a16:creationId xmlns:a16="http://schemas.microsoft.com/office/drawing/2014/main" id="{117A5C46-5D7D-9942-969F-07A2B3D9D929}"/>
                  </a:ext>
                </a:extLst>
              </p:cNvPr>
              <p:cNvSpPr/>
              <p:nvPr/>
            </p:nvSpPr>
            <p:spPr>
              <a:xfrm>
                <a:off x="5105400" y="2800357"/>
                <a:ext cx="828675" cy="828675"/>
              </a:xfrm>
              <a:prstGeom prst="cube">
                <a:avLst/>
              </a:prstGeom>
              <a:solidFill>
                <a:srgbClr val="EBD565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1" name="Cube 70">
                <a:extLst>
                  <a:ext uri="{FF2B5EF4-FFF2-40B4-BE49-F238E27FC236}">
                    <a16:creationId xmlns:a16="http://schemas.microsoft.com/office/drawing/2014/main" id="{DA308A27-8105-A64C-B856-73940F0A4E6E}"/>
                  </a:ext>
                </a:extLst>
              </p:cNvPr>
              <p:cNvSpPr/>
              <p:nvPr/>
            </p:nvSpPr>
            <p:spPr>
              <a:xfrm>
                <a:off x="5715000" y="2800357"/>
                <a:ext cx="828675" cy="828675"/>
              </a:xfrm>
              <a:prstGeom prst="cube">
                <a:avLst/>
              </a:prstGeom>
              <a:solidFill>
                <a:srgbClr val="EBD565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5108FEE-0FEA-9144-B19C-80538B56B62D}"/>
                </a:ext>
              </a:extLst>
            </p:cNvPr>
            <p:cNvGrpSpPr/>
            <p:nvPr/>
          </p:nvGrpSpPr>
          <p:grpSpPr>
            <a:xfrm>
              <a:off x="1789694" y="3086114"/>
              <a:ext cx="1438275" cy="2687114"/>
              <a:chOff x="5105400" y="2800357"/>
              <a:chExt cx="1438275" cy="2687114"/>
            </a:xfrm>
          </p:grpSpPr>
          <p:sp>
            <p:nvSpPr>
              <p:cNvPr id="73" name="Cube 72">
                <a:extLst>
                  <a:ext uri="{FF2B5EF4-FFF2-40B4-BE49-F238E27FC236}">
                    <a16:creationId xmlns:a16="http://schemas.microsoft.com/office/drawing/2014/main" id="{9CF27F85-E158-9F4B-84FF-0434B222D504}"/>
                  </a:ext>
                </a:extLst>
              </p:cNvPr>
              <p:cNvSpPr/>
              <p:nvPr/>
            </p:nvSpPr>
            <p:spPr>
              <a:xfrm>
                <a:off x="5105400" y="4658796"/>
                <a:ext cx="828675" cy="828675"/>
              </a:xfrm>
              <a:prstGeom prst="cube">
                <a:avLst/>
              </a:prstGeom>
              <a:solidFill>
                <a:srgbClr val="EBD565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4" name="Cube 73">
                <a:extLst>
                  <a:ext uri="{FF2B5EF4-FFF2-40B4-BE49-F238E27FC236}">
                    <a16:creationId xmlns:a16="http://schemas.microsoft.com/office/drawing/2014/main" id="{AA270E8E-854F-7548-A466-18400A62E3F0}"/>
                  </a:ext>
                </a:extLst>
              </p:cNvPr>
              <p:cNvSpPr/>
              <p:nvPr/>
            </p:nvSpPr>
            <p:spPr>
              <a:xfrm>
                <a:off x="5715000" y="4658796"/>
                <a:ext cx="828675" cy="828675"/>
              </a:xfrm>
              <a:prstGeom prst="cube">
                <a:avLst/>
              </a:prstGeom>
              <a:solidFill>
                <a:srgbClr val="EBD565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5" name="Cube 74">
                <a:extLst>
                  <a:ext uri="{FF2B5EF4-FFF2-40B4-BE49-F238E27FC236}">
                    <a16:creationId xmlns:a16="http://schemas.microsoft.com/office/drawing/2014/main" id="{49111E78-A2AA-7746-B353-6BB9BE48E44D}"/>
                  </a:ext>
                </a:extLst>
              </p:cNvPr>
              <p:cNvSpPr/>
              <p:nvPr/>
            </p:nvSpPr>
            <p:spPr>
              <a:xfrm>
                <a:off x="5105400" y="4039671"/>
                <a:ext cx="828675" cy="828675"/>
              </a:xfrm>
              <a:prstGeom prst="cube">
                <a:avLst/>
              </a:prstGeom>
              <a:solidFill>
                <a:srgbClr val="EBD565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6" name="Cube 75">
                <a:extLst>
                  <a:ext uri="{FF2B5EF4-FFF2-40B4-BE49-F238E27FC236}">
                    <a16:creationId xmlns:a16="http://schemas.microsoft.com/office/drawing/2014/main" id="{D1100397-8D32-6641-91DB-F24ED3D5B612}"/>
                  </a:ext>
                </a:extLst>
              </p:cNvPr>
              <p:cNvSpPr/>
              <p:nvPr/>
            </p:nvSpPr>
            <p:spPr>
              <a:xfrm>
                <a:off x="5715000" y="4039671"/>
                <a:ext cx="828675" cy="828675"/>
              </a:xfrm>
              <a:prstGeom prst="cube">
                <a:avLst/>
              </a:prstGeom>
              <a:solidFill>
                <a:srgbClr val="EBD565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7" name="Cube 76">
                <a:extLst>
                  <a:ext uri="{FF2B5EF4-FFF2-40B4-BE49-F238E27FC236}">
                    <a16:creationId xmlns:a16="http://schemas.microsoft.com/office/drawing/2014/main" id="{439838CD-5F56-8D4B-9083-5A8DB9AD1CAD}"/>
                  </a:ext>
                </a:extLst>
              </p:cNvPr>
              <p:cNvSpPr/>
              <p:nvPr/>
            </p:nvSpPr>
            <p:spPr>
              <a:xfrm>
                <a:off x="5105400" y="3419482"/>
                <a:ext cx="828675" cy="828675"/>
              </a:xfrm>
              <a:prstGeom prst="cube">
                <a:avLst/>
              </a:prstGeom>
              <a:solidFill>
                <a:srgbClr val="EBD565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8" name="Cube 77">
                <a:extLst>
                  <a:ext uri="{FF2B5EF4-FFF2-40B4-BE49-F238E27FC236}">
                    <a16:creationId xmlns:a16="http://schemas.microsoft.com/office/drawing/2014/main" id="{AF610BAF-AB9E-D845-8242-D5BFADEF8BFF}"/>
                  </a:ext>
                </a:extLst>
              </p:cNvPr>
              <p:cNvSpPr/>
              <p:nvPr/>
            </p:nvSpPr>
            <p:spPr>
              <a:xfrm>
                <a:off x="5715000" y="3419482"/>
                <a:ext cx="828675" cy="828675"/>
              </a:xfrm>
              <a:prstGeom prst="cube">
                <a:avLst/>
              </a:prstGeom>
              <a:solidFill>
                <a:srgbClr val="EBD565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9" name="Cube 78">
                <a:extLst>
                  <a:ext uri="{FF2B5EF4-FFF2-40B4-BE49-F238E27FC236}">
                    <a16:creationId xmlns:a16="http://schemas.microsoft.com/office/drawing/2014/main" id="{94320726-E20C-A44A-8238-7EBF53D2179E}"/>
                  </a:ext>
                </a:extLst>
              </p:cNvPr>
              <p:cNvSpPr/>
              <p:nvPr/>
            </p:nvSpPr>
            <p:spPr>
              <a:xfrm>
                <a:off x="5105400" y="2800357"/>
                <a:ext cx="828675" cy="828675"/>
              </a:xfrm>
              <a:prstGeom prst="cube">
                <a:avLst/>
              </a:prstGeom>
              <a:solidFill>
                <a:srgbClr val="EBD565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0" name="Cube 79">
                <a:extLst>
                  <a:ext uri="{FF2B5EF4-FFF2-40B4-BE49-F238E27FC236}">
                    <a16:creationId xmlns:a16="http://schemas.microsoft.com/office/drawing/2014/main" id="{E1BBD937-0C51-1F44-A99E-4FEA9594FB46}"/>
                  </a:ext>
                </a:extLst>
              </p:cNvPr>
              <p:cNvSpPr/>
              <p:nvPr/>
            </p:nvSpPr>
            <p:spPr>
              <a:xfrm>
                <a:off x="5715000" y="2800357"/>
                <a:ext cx="828675" cy="828675"/>
              </a:xfrm>
              <a:prstGeom prst="cube">
                <a:avLst/>
              </a:prstGeom>
              <a:solidFill>
                <a:srgbClr val="EBD565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446F5C6B-C057-CD44-87F0-FAEDCDABDCE4}"/>
                </a:ext>
              </a:extLst>
            </p:cNvPr>
            <p:cNvGrpSpPr/>
            <p:nvPr/>
          </p:nvGrpSpPr>
          <p:grpSpPr>
            <a:xfrm>
              <a:off x="1578726" y="3304126"/>
              <a:ext cx="1438275" cy="2687114"/>
              <a:chOff x="5105400" y="2800357"/>
              <a:chExt cx="1438275" cy="2687114"/>
            </a:xfrm>
          </p:grpSpPr>
          <p:sp>
            <p:nvSpPr>
              <p:cNvPr id="82" name="Cube 81">
                <a:extLst>
                  <a:ext uri="{FF2B5EF4-FFF2-40B4-BE49-F238E27FC236}">
                    <a16:creationId xmlns:a16="http://schemas.microsoft.com/office/drawing/2014/main" id="{82C5E90A-BEB5-8049-B697-3742B3884F3C}"/>
                  </a:ext>
                </a:extLst>
              </p:cNvPr>
              <p:cNvSpPr/>
              <p:nvPr/>
            </p:nvSpPr>
            <p:spPr>
              <a:xfrm>
                <a:off x="5105400" y="4658796"/>
                <a:ext cx="828675" cy="828675"/>
              </a:xfrm>
              <a:prstGeom prst="cube">
                <a:avLst/>
              </a:prstGeom>
              <a:solidFill>
                <a:srgbClr val="EBD565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3" name="Cube 82">
                <a:extLst>
                  <a:ext uri="{FF2B5EF4-FFF2-40B4-BE49-F238E27FC236}">
                    <a16:creationId xmlns:a16="http://schemas.microsoft.com/office/drawing/2014/main" id="{9D024305-2E59-0E4D-A08F-63C250C53C6B}"/>
                  </a:ext>
                </a:extLst>
              </p:cNvPr>
              <p:cNvSpPr/>
              <p:nvPr/>
            </p:nvSpPr>
            <p:spPr>
              <a:xfrm>
                <a:off x="5715000" y="4658796"/>
                <a:ext cx="828675" cy="828675"/>
              </a:xfrm>
              <a:prstGeom prst="cube">
                <a:avLst/>
              </a:prstGeom>
              <a:solidFill>
                <a:srgbClr val="EBD565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4" name="Cube 83">
                <a:extLst>
                  <a:ext uri="{FF2B5EF4-FFF2-40B4-BE49-F238E27FC236}">
                    <a16:creationId xmlns:a16="http://schemas.microsoft.com/office/drawing/2014/main" id="{3D785CD8-1D7E-384F-AD0D-F641579F30B1}"/>
                  </a:ext>
                </a:extLst>
              </p:cNvPr>
              <p:cNvSpPr/>
              <p:nvPr/>
            </p:nvSpPr>
            <p:spPr>
              <a:xfrm>
                <a:off x="5105400" y="4039671"/>
                <a:ext cx="828675" cy="828675"/>
              </a:xfrm>
              <a:prstGeom prst="cube">
                <a:avLst/>
              </a:prstGeom>
              <a:solidFill>
                <a:srgbClr val="EBD565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5" name="Cube 84">
                <a:extLst>
                  <a:ext uri="{FF2B5EF4-FFF2-40B4-BE49-F238E27FC236}">
                    <a16:creationId xmlns:a16="http://schemas.microsoft.com/office/drawing/2014/main" id="{9328831B-2A0A-9547-860F-135086A91F73}"/>
                  </a:ext>
                </a:extLst>
              </p:cNvPr>
              <p:cNvSpPr/>
              <p:nvPr/>
            </p:nvSpPr>
            <p:spPr>
              <a:xfrm>
                <a:off x="5715000" y="4039671"/>
                <a:ext cx="828675" cy="828675"/>
              </a:xfrm>
              <a:prstGeom prst="cube">
                <a:avLst/>
              </a:prstGeom>
              <a:solidFill>
                <a:srgbClr val="EBD565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6" name="Cube 85">
                <a:extLst>
                  <a:ext uri="{FF2B5EF4-FFF2-40B4-BE49-F238E27FC236}">
                    <a16:creationId xmlns:a16="http://schemas.microsoft.com/office/drawing/2014/main" id="{6591DB18-642A-2B4E-9494-2A49F45D8B5F}"/>
                  </a:ext>
                </a:extLst>
              </p:cNvPr>
              <p:cNvSpPr/>
              <p:nvPr/>
            </p:nvSpPr>
            <p:spPr>
              <a:xfrm>
                <a:off x="5105400" y="3419482"/>
                <a:ext cx="828675" cy="828675"/>
              </a:xfrm>
              <a:prstGeom prst="cube">
                <a:avLst/>
              </a:prstGeom>
              <a:solidFill>
                <a:srgbClr val="EBD565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7" name="Cube 86">
                <a:extLst>
                  <a:ext uri="{FF2B5EF4-FFF2-40B4-BE49-F238E27FC236}">
                    <a16:creationId xmlns:a16="http://schemas.microsoft.com/office/drawing/2014/main" id="{E1368541-FAFB-5E40-9CBD-F06437E71705}"/>
                  </a:ext>
                </a:extLst>
              </p:cNvPr>
              <p:cNvSpPr/>
              <p:nvPr/>
            </p:nvSpPr>
            <p:spPr>
              <a:xfrm>
                <a:off x="5715000" y="3419482"/>
                <a:ext cx="828675" cy="828675"/>
              </a:xfrm>
              <a:prstGeom prst="cube">
                <a:avLst/>
              </a:prstGeom>
              <a:solidFill>
                <a:srgbClr val="EBD565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8" name="Cube 87">
                <a:extLst>
                  <a:ext uri="{FF2B5EF4-FFF2-40B4-BE49-F238E27FC236}">
                    <a16:creationId xmlns:a16="http://schemas.microsoft.com/office/drawing/2014/main" id="{ACCA038E-F74C-5C4D-A88A-9D205A54294D}"/>
                  </a:ext>
                </a:extLst>
              </p:cNvPr>
              <p:cNvSpPr/>
              <p:nvPr/>
            </p:nvSpPr>
            <p:spPr>
              <a:xfrm>
                <a:off x="5105400" y="2800357"/>
                <a:ext cx="828675" cy="828675"/>
              </a:xfrm>
              <a:prstGeom prst="cube">
                <a:avLst/>
              </a:prstGeom>
              <a:solidFill>
                <a:srgbClr val="EBD565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9" name="Cube 88">
                <a:extLst>
                  <a:ext uri="{FF2B5EF4-FFF2-40B4-BE49-F238E27FC236}">
                    <a16:creationId xmlns:a16="http://schemas.microsoft.com/office/drawing/2014/main" id="{91D79F65-765E-B747-B811-0B908BB19D5D}"/>
                  </a:ext>
                </a:extLst>
              </p:cNvPr>
              <p:cNvSpPr/>
              <p:nvPr/>
            </p:nvSpPr>
            <p:spPr>
              <a:xfrm>
                <a:off x="5715000" y="2800357"/>
                <a:ext cx="828675" cy="828675"/>
              </a:xfrm>
              <a:prstGeom prst="cube">
                <a:avLst/>
              </a:prstGeom>
              <a:solidFill>
                <a:srgbClr val="EBD565">
                  <a:alpha val="60000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2" name="Cube 91">
              <a:extLst>
                <a:ext uri="{FF2B5EF4-FFF2-40B4-BE49-F238E27FC236}">
                  <a16:creationId xmlns:a16="http://schemas.microsoft.com/office/drawing/2014/main" id="{A0B5FBFA-84BA-C141-98A2-6E8D867A06BD}"/>
                </a:ext>
              </a:extLst>
            </p:cNvPr>
            <p:cNvSpPr/>
            <p:nvPr/>
          </p:nvSpPr>
          <p:spPr>
            <a:xfrm>
              <a:off x="3447139" y="4515928"/>
              <a:ext cx="828675" cy="828675"/>
            </a:xfrm>
            <a:prstGeom prst="cube">
              <a:avLst/>
            </a:prstGeom>
            <a:solidFill>
              <a:srgbClr val="EBD565">
                <a:alpha val="60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Cube 93">
              <a:extLst>
                <a:ext uri="{FF2B5EF4-FFF2-40B4-BE49-F238E27FC236}">
                  <a16:creationId xmlns:a16="http://schemas.microsoft.com/office/drawing/2014/main" id="{ECFAFE9D-4DA5-A34A-BC79-3703174DD6E6}"/>
                </a:ext>
              </a:extLst>
            </p:cNvPr>
            <p:cNvSpPr/>
            <p:nvPr/>
          </p:nvSpPr>
          <p:spPr>
            <a:xfrm>
              <a:off x="3447139" y="3896803"/>
              <a:ext cx="828675" cy="828675"/>
            </a:xfrm>
            <a:prstGeom prst="cube">
              <a:avLst/>
            </a:prstGeom>
            <a:solidFill>
              <a:srgbClr val="EBD565">
                <a:alpha val="60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Cube 95">
              <a:extLst>
                <a:ext uri="{FF2B5EF4-FFF2-40B4-BE49-F238E27FC236}">
                  <a16:creationId xmlns:a16="http://schemas.microsoft.com/office/drawing/2014/main" id="{8804A7BD-E02C-134E-8169-2394E0187BDB}"/>
                </a:ext>
              </a:extLst>
            </p:cNvPr>
            <p:cNvSpPr/>
            <p:nvPr/>
          </p:nvSpPr>
          <p:spPr>
            <a:xfrm>
              <a:off x="3447139" y="3276614"/>
              <a:ext cx="828675" cy="828675"/>
            </a:xfrm>
            <a:prstGeom prst="cube">
              <a:avLst/>
            </a:prstGeom>
            <a:solidFill>
              <a:srgbClr val="EBD565">
                <a:alpha val="60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Cube 97">
              <a:extLst>
                <a:ext uri="{FF2B5EF4-FFF2-40B4-BE49-F238E27FC236}">
                  <a16:creationId xmlns:a16="http://schemas.microsoft.com/office/drawing/2014/main" id="{CEA52AC6-CE7F-844A-A994-DC7229765349}"/>
                </a:ext>
              </a:extLst>
            </p:cNvPr>
            <p:cNvSpPr/>
            <p:nvPr/>
          </p:nvSpPr>
          <p:spPr>
            <a:xfrm>
              <a:off x="3447139" y="2657489"/>
              <a:ext cx="828675" cy="828675"/>
            </a:xfrm>
            <a:prstGeom prst="cube">
              <a:avLst/>
            </a:prstGeom>
            <a:solidFill>
              <a:srgbClr val="EBD565">
                <a:alpha val="60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Cube 100">
              <a:extLst>
                <a:ext uri="{FF2B5EF4-FFF2-40B4-BE49-F238E27FC236}">
                  <a16:creationId xmlns:a16="http://schemas.microsoft.com/office/drawing/2014/main" id="{DC1EDF63-B048-9544-91B9-66958DFBD8E3}"/>
                </a:ext>
              </a:extLst>
            </p:cNvPr>
            <p:cNvSpPr/>
            <p:nvPr/>
          </p:nvSpPr>
          <p:spPr>
            <a:xfrm>
              <a:off x="3232522" y="4725478"/>
              <a:ext cx="828675" cy="828675"/>
            </a:xfrm>
            <a:prstGeom prst="cube">
              <a:avLst/>
            </a:prstGeom>
            <a:solidFill>
              <a:srgbClr val="EBD565">
                <a:alpha val="60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Cube 102">
              <a:extLst>
                <a:ext uri="{FF2B5EF4-FFF2-40B4-BE49-F238E27FC236}">
                  <a16:creationId xmlns:a16="http://schemas.microsoft.com/office/drawing/2014/main" id="{7F632674-18EC-F14D-973A-043CD3062B66}"/>
                </a:ext>
              </a:extLst>
            </p:cNvPr>
            <p:cNvSpPr/>
            <p:nvPr/>
          </p:nvSpPr>
          <p:spPr>
            <a:xfrm>
              <a:off x="3232522" y="4106353"/>
              <a:ext cx="828675" cy="828675"/>
            </a:xfrm>
            <a:prstGeom prst="cube">
              <a:avLst/>
            </a:prstGeom>
            <a:solidFill>
              <a:srgbClr val="EBD565">
                <a:alpha val="60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Cube 104">
              <a:extLst>
                <a:ext uri="{FF2B5EF4-FFF2-40B4-BE49-F238E27FC236}">
                  <a16:creationId xmlns:a16="http://schemas.microsoft.com/office/drawing/2014/main" id="{4F1767BB-9B67-3041-A6AD-DF49989ECA18}"/>
                </a:ext>
              </a:extLst>
            </p:cNvPr>
            <p:cNvSpPr/>
            <p:nvPr/>
          </p:nvSpPr>
          <p:spPr>
            <a:xfrm>
              <a:off x="3232522" y="3486164"/>
              <a:ext cx="828675" cy="828675"/>
            </a:xfrm>
            <a:prstGeom prst="cube">
              <a:avLst/>
            </a:prstGeom>
            <a:solidFill>
              <a:srgbClr val="EBD565">
                <a:alpha val="60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" name="Cube 106">
              <a:extLst>
                <a:ext uri="{FF2B5EF4-FFF2-40B4-BE49-F238E27FC236}">
                  <a16:creationId xmlns:a16="http://schemas.microsoft.com/office/drawing/2014/main" id="{F37D13E1-CC42-0245-BBC3-65A9DEC3A8ED}"/>
                </a:ext>
              </a:extLst>
            </p:cNvPr>
            <p:cNvSpPr/>
            <p:nvPr/>
          </p:nvSpPr>
          <p:spPr>
            <a:xfrm>
              <a:off x="3232522" y="2867039"/>
              <a:ext cx="828675" cy="828675"/>
            </a:xfrm>
            <a:prstGeom prst="cube">
              <a:avLst/>
            </a:prstGeom>
            <a:solidFill>
              <a:srgbClr val="EBD565">
                <a:alpha val="60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" name="Cube 109">
              <a:extLst>
                <a:ext uri="{FF2B5EF4-FFF2-40B4-BE49-F238E27FC236}">
                  <a16:creationId xmlns:a16="http://schemas.microsoft.com/office/drawing/2014/main" id="{AD3169D9-29AF-434F-84D3-5C535344DB91}"/>
                </a:ext>
              </a:extLst>
            </p:cNvPr>
            <p:cNvSpPr/>
            <p:nvPr/>
          </p:nvSpPr>
          <p:spPr>
            <a:xfrm>
              <a:off x="3025200" y="4944553"/>
              <a:ext cx="828675" cy="828675"/>
            </a:xfrm>
            <a:prstGeom prst="cube">
              <a:avLst/>
            </a:prstGeom>
            <a:solidFill>
              <a:srgbClr val="EBD565">
                <a:alpha val="60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" name="Cube 111">
              <a:extLst>
                <a:ext uri="{FF2B5EF4-FFF2-40B4-BE49-F238E27FC236}">
                  <a16:creationId xmlns:a16="http://schemas.microsoft.com/office/drawing/2014/main" id="{40E40D5C-3A47-2A42-A458-F7FA7DCC3B54}"/>
                </a:ext>
              </a:extLst>
            </p:cNvPr>
            <p:cNvSpPr/>
            <p:nvPr/>
          </p:nvSpPr>
          <p:spPr>
            <a:xfrm>
              <a:off x="3025200" y="4325428"/>
              <a:ext cx="828675" cy="828675"/>
            </a:xfrm>
            <a:prstGeom prst="cube">
              <a:avLst/>
            </a:prstGeom>
            <a:solidFill>
              <a:srgbClr val="EBD565">
                <a:alpha val="60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" name="Cube 113">
              <a:extLst>
                <a:ext uri="{FF2B5EF4-FFF2-40B4-BE49-F238E27FC236}">
                  <a16:creationId xmlns:a16="http://schemas.microsoft.com/office/drawing/2014/main" id="{91230BE6-DF79-BE49-AD34-E80AC5E969BE}"/>
                </a:ext>
              </a:extLst>
            </p:cNvPr>
            <p:cNvSpPr/>
            <p:nvPr/>
          </p:nvSpPr>
          <p:spPr>
            <a:xfrm>
              <a:off x="3025200" y="3705239"/>
              <a:ext cx="828675" cy="828675"/>
            </a:xfrm>
            <a:prstGeom prst="cube">
              <a:avLst/>
            </a:prstGeom>
            <a:solidFill>
              <a:srgbClr val="EBD565">
                <a:alpha val="60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6" name="Cube 115">
              <a:extLst>
                <a:ext uri="{FF2B5EF4-FFF2-40B4-BE49-F238E27FC236}">
                  <a16:creationId xmlns:a16="http://schemas.microsoft.com/office/drawing/2014/main" id="{3D690823-993A-444A-846A-F204DF90D3FA}"/>
                </a:ext>
              </a:extLst>
            </p:cNvPr>
            <p:cNvSpPr/>
            <p:nvPr/>
          </p:nvSpPr>
          <p:spPr>
            <a:xfrm>
              <a:off x="3025200" y="3086114"/>
              <a:ext cx="828675" cy="828675"/>
            </a:xfrm>
            <a:prstGeom prst="cube">
              <a:avLst/>
            </a:prstGeom>
            <a:solidFill>
              <a:srgbClr val="EBD565">
                <a:alpha val="60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" name="Cube 118">
              <a:extLst>
                <a:ext uri="{FF2B5EF4-FFF2-40B4-BE49-F238E27FC236}">
                  <a16:creationId xmlns:a16="http://schemas.microsoft.com/office/drawing/2014/main" id="{7C995530-2F1C-6945-9778-DEBF275C2A52}"/>
                </a:ext>
              </a:extLst>
            </p:cNvPr>
            <p:cNvSpPr/>
            <p:nvPr/>
          </p:nvSpPr>
          <p:spPr>
            <a:xfrm>
              <a:off x="2814232" y="5162565"/>
              <a:ext cx="828675" cy="828675"/>
            </a:xfrm>
            <a:prstGeom prst="cube">
              <a:avLst/>
            </a:prstGeom>
            <a:solidFill>
              <a:srgbClr val="EBD565">
                <a:alpha val="60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" name="Cube 120">
              <a:extLst>
                <a:ext uri="{FF2B5EF4-FFF2-40B4-BE49-F238E27FC236}">
                  <a16:creationId xmlns:a16="http://schemas.microsoft.com/office/drawing/2014/main" id="{6318B4E6-19F6-624A-BD72-D9D83F6AB480}"/>
                </a:ext>
              </a:extLst>
            </p:cNvPr>
            <p:cNvSpPr/>
            <p:nvPr/>
          </p:nvSpPr>
          <p:spPr>
            <a:xfrm>
              <a:off x="2814232" y="4543440"/>
              <a:ext cx="828675" cy="828675"/>
            </a:xfrm>
            <a:prstGeom prst="cube">
              <a:avLst/>
            </a:prstGeom>
            <a:solidFill>
              <a:srgbClr val="EBD565">
                <a:alpha val="60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" name="Cube 122">
              <a:extLst>
                <a:ext uri="{FF2B5EF4-FFF2-40B4-BE49-F238E27FC236}">
                  <a16:creationId xmlns:a16="http://schemas.microsoft.com/office/drawing/2014/main" id="{05F17F80-1B0D-884C-9B90-479F16AD88CD}"/>
                </a:ext>
              </a:extLst>
            </p:cNvPr>
            <p:cNvSpPr/>
            <p:nvPr/>
          </p:nvSpPr>
          <p:spPr>
            <a:xfrm>
              <a:off x="2814232" y="3923251"/>
              <a:ext cx="828675" cy="828675"/>
            </a:xfrm>
            <a:prstGeom prst="cube">
              <a:avLst/>
            </a:prstGeom>
            <a:solidFill>
              <a:srgbClr val="EBD565">
                <a:alpha val="60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Cube 124">
              <a:extLst>
                <a:ext uri="{FF2B5EF4-FFF2-40B4-BE49-F238E27FC236}">
                  <a16:creationId xmlns:a16="http://schemas.microsoft.com/office/drawing/2014/main" id="{8273DA2E-40D2-9948-AA60-9FA12160778F}"/>
                </a:ext>
              </a:extLst>
            </p:cNvPr>
            <p:cNvSpPr/>
            <p:nvPr/>
          </p:nvSpPr>
          <p:spPr>
            <a:xfrm>
              <a:off x="2814232" y="3304126"/>
              <a:ext cx="828675" cy="828675"/>
            </a:xfrm>
            <a:prstGeom prst="cube">
              <a:avLst/>
            </a:prstGeom>
            <a:solidFill>
              <a:srgbClr val="EBD565">
                <a:alpha val="60000"/>
              </a:srgb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28" name="Right Brace 127">
            <a:extLst>
              <a:ext uri="{FF2B5EF4-FFF2-40B4-BE49-F238E27FC236}">
                <a16:creationId xmlns:a16="http://schemas.microsoft.com/office/drawing/2014/main" id="{003293CF-55EA-CA46-B023-1B112E445FDE}"/>
              </a:ext>
            </a:extLst>
          </p:cNvPr>
          <p:cNvSpPr/>
          <p:nvPr/>
        </p:nvSpPr>
        <p:spPr>
          <a:xfrm>
            <a:off x="3937611" y="2010853"/>
            <a:ext cx="414338" cy="2496614"/>
          </a:xfrm>
          <a:prstGeom prst="rightBrace">
            <a:avLst>
              <a:gd name="adj1" fmla="val 6350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724EF107-D2C3-B24E-9F10-A6F38845CC69}"/>
              </a:ext>
            </a:extLst>
          </p:cNvPr>
          <p:cNvSpPr txBox="1"/>
          <p:nvPr/>
        </p:nvSpPr>
        <p:spPr>
          <a:xfrm>
            <a:off x="4409116" y="3074494"/>
            <a:ext cx="1365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Pixel grid (y)</a:t>
            </a:r>
          </a:p>
        </p:txBody>
      </p:sp>
      <p:sp>
        <p:nvSpPr>
          <p:cNvPr id="130" name="Right Brace 129">
            <a:extLst>
              <a:ext uri="{FF2B5EF4-FFF2-40B4-BE49-F238E27FC236}">
                <a16:creationId xmlns:a16="http://schemas.microsoft.com/office/drawing/2014/main" id="{79E8D426-D7BD-1E43-B5DB-954B399367F2}"/>
              </a:ext>
            </a:extLst>
          </p:cNvPr>
          <p:cNvSpPr/>
          <p:nvPr/>
        </p:nvSpPr>
        <p:spPr>
          <a:xfrm rot="2656979">
            <a:off x="3392219" y="4555413"/>
            <a:ext cx="414338" cy="1159279"/>
          </a:xfrm>
          <a:prstGeom prst="rightBrace">
            <a:avLst>
              <a:gd name="adj1" fmla="val 6350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4D10FED-6D0C-6049-8398-3256292C2778}"/>
              </a:ext>
            </a:extLst>
          </p:cNvPr>
          <p:cNvSpPr txBox="1"/>
          <p:nvPr/>
        </p:nvSpPr>
        <p:spPr>
          <a:xfrm>
            <a:off x="3817086" y="5172650"/>
            <a:ext cx="1362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Pixel grid (x)</a:t>
            </a:r>
          </a:p>
        </p:txBody>
      </p:sp>
    </p:spTree>
    <p:extLst>
      <p:ext uri="{BB962C8B-B14F-4D97-AF65-F5344CB8AC3E}">
        <p14:creationId xmlns:p14="http://schemas.microsoft.com/office/powerpoint/2010/main" val="400646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2922F7-AB7D-464E-8B77-26CC43171A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10829" y="1417639"/>
            <a:ext cx="4089400" cy="382056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B1F0109-6388-0240-A153-3AB8149A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8" y="1603546"/>
            <a:ext cx="4843461" cy="3268322"/>
          </a:xfrm>
        </p:spPr>
        <p:txBody>
          <a:bodyPr>
            <a:normAutofit/>
          </a:bodyPr>
          <a:lstStyle/>
          <a:p>
            <a:r>
              <a:rPr lang="en-US" dirty="0"/>
              <a:t>Precisely Identify Boundaries</a:t>
            </a:r>
          </a:p>
        </p:txBody>
      </p:sp>
    </p:spTree>
    <p:extLst>
      <p:ext uri="{BB962C8B-B14F-4D97-AF65-F5344CB8AC3E}">
        <p14:creationId xmlns:p14="http://schemas.microsoft.com/office/powerpoint/2010/main" val="525267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F95E4-B286-C049-AF5F-4D6F18200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Areas or Volumes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DFAABE-B248-B244-B986-21393BF0A70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459" y="1687916"/>
            <a:ext cx="6433081" cy="414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30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66F5E-9776-5543-A74B-C9C177C8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9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Segmentation-based features when end-to-end classification is not feasible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089D0E-8192-C048-B0BE-5E97B49692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329" y="1775732"/>
            <a:ext cx="2488384" cy="4408487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BEE3FE5-E900-124D-B01B-46072B306756}"/>
              </a:ext>
            </a:extLst>
          </p:cNvPr>
          <p:cNvSpPr/>
          <p:nvPr/>
        </p:nvSpPr>
        <p:spPr>
          <a:xfrm>
            <a:off x="3355522" y="3294175"/>
            <a:ext cx="2073728" cy="1371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Segment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Bones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BAC30F6-CEEC-5B42-B497-BAE68342F844}"/>
              </a:ext>
            </a:extLst>
          </p:cNvPr>
          <p:cNvSpPr/>
          <p:nvPr/>
        </p:nvSpPr>
        <p:spPr>
          <a:xfrm>
            <a:off x="5815555" y="3294175"/>
            <a:ext cx="2773273" cy="1371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Calculate lengths and areas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E26ED3-3E3C-7B4B-A334-B5CE18FF6DDA}"/>
              </a:ext>
            </a:extLst>
          </p:cNvPr>
          <p:cNvSpPr/>
          <p:nvPr/>
        </p:nvSpPr>
        <p:spPr>
          <a:xfrm>
            <a:off x="8975133" y="3294175"/>
            <a:ext cx="3011896" cy="1371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Simple Classifier for Genetic or Growth Disorder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DCFB37-AC46-7A42-93C7-6C15AF4174EF}"/>
              </a:ext>
            </a:extLst>
          </p:cNvPr>
          <p:cNvCxnSpPr>
            <a:stCxn id="4" idx="3"/>
          </p:cNvCxnSpPr>
          <p:nvPr/>
        </p:nvCxnSpPr>
        <p:spPr>
          <a:xfrm flipV="1">
            <a:off x="2885713" y="3979975"/>
            <a:ext cx="46980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4C2C54-9D9D-2F41-BF96-4EBA7C563783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5460613" y="3979975"/>
            <a:ext cx="354942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3EEEF1-0051-C14B-80BC-FAEE8CC6266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8588828" y="3979975"/>
            <a:ext cx="3863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5338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5847F-FE5D-2A43-AD0E-A3F3F90E0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5176812"/>
            <a:ext cx="10363200" cy="85563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Colon Polyp Segmentation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A68145-A1EE-AE4F-89A8-207FFC734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584" y="404842"/>
            <a:ext cx="7696200" cy="4508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3977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501A4-E8EF-8B4F-9721-F326CD77F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9"/>
            <a:ext cx="12192000" cy="1143000"/>
          </a:xfrm>
        </p:spPr>
        <p:txBody>
          <a:bodyPr>
            <a:normAutofit/>
          </a:bodyPr>
          <a:lstStyle/>
          <a:p>
            <a:r>
              <a:rPr lang="en-US" dirty="0"/>
              <a:t>Approach: Start with </a:t>
            </a:r>
            <a:r>
              <a:rPr lang="en-US" dirty="0" err="1"/>
              <a:t>SegNet</a:t>
            </a:r>
            <a:r>
              <a:rPr lang="en-US" dirty="0"/>
              <a:t> (2015)</a:t>
            </a:r>
          </a:p>
        </p:txBody>
      </p:sp>
      <p:pic>
        <p:nvPicPr>
          <p:cNvPr id="3" name="Online Media 2" descr="SegNet Technical Description">
            <a:hlinkClick r:id="" action="ppaction://media"/>
            <a:extLst>
              <a:ext uri="{FF2B5EF4-FFF2-40B4-BE49-F238E27FC236}">
                <a16:creationId xmlns:a16="http://schemas.microsoft.com/office/drawing/2014/main" id="{4B3C2C25-2E98-494A-A992-62009B85153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47658" y="1365502"/>
            <a:ext cx="8896684" cy="502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7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CA089-408A-A947-8CD3-055D42DB9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24" y="381000"/>
            <a:ext cx="5990575" cy="6096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Retrain to segment polyps in real time</a:t>
            </a:r>
          </a:p>
        </p:txBody>
      </p:sp>
      <p:pic>
        <p:nvPicPr>
          <p:cNvPr id="4" name="41551_2018_301_MOESM3_ESM.mp4">
            <a:hlinkClick r:id="" action="ppaction://media"/>
            <a:extLst>
              <a:ext uri="{FF2B5EF4-FFF2-40B4-BE49-F238E27FC236}">
                <a16:creationId xmlns:a16="http://schemas.microsoft.com/office/drawing/2014/main" id="{C8D4C28C-CDDE-5243-A4A8-BCD45C7858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/>
          <a:stretch/>
        </p:blipFill>
        <p:spPr>
          <a:xfrm>
            <a:off x="7210549" y="152048"/>
            <a:ext cx="34544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46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1F424-F1E0-BF40-9A48-12D4FAD35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on Adenomatous Polyps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283C91-880F-1F4F-B9F1-1B812CBFF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2219325"/>
            <a:ext cx="8128000" cy="304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0ED5EA-C31E-EB49-BF20-4F3425B9EE95}"/>
              </a:ext>
            </a:extLst>
          </p:cNvPr>
          <p:cNvSpPr/>
          <p:nvPr/>
        </p:nvSpPr>
        <p:spPr>
          <a:xfrm>
            <a:off x="5046674" y="5267325"/>
            <a:ext cx="2098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interfaceregular"/>
                <a:ea typeface="+mn-ea"/>
                <a:cs typeface="+mn-cs"/>
              </a:rPr>
              <a:t>BMJ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interfaceregular"/>
                <a:ea typeface="+mn-ea"/>
                <a:cs typeface="+mn-cs"/>
              </a:rPr>
              <a:t> 2016;354:i3590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7795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B7FF0-EA17-674D-8FC0-68D837C58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F4549-3370-5E4A-9ADF-77FA31ED04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 objects within images and identify them</a:t>
            </a:r>
          </a:p>
        </p:txBody>
      </p:sp>
    </p:spTree>
    <p:extLst>
      <p:ext uri="{BB962C8B-B14F-4D97-AF65-F5344CB8AC3E}">
        <p14:creationId xmlns:p14="http://schemas.microsoft.com/office/powerpoint/2010/main" val="886391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224A8-D75B-2144-855B-0710A5844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polyps missed?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1155CC6-B8D5-7C41-947D-E3C4F23580C1}"/>
              </a:ext>
            </a:extLst>
          </p:cNvPr>
          <p:cNvGrpSpPr/>
          <p:nvPr/>
        </p:nvGrpSpPr>
        <p:grpSpPr>
          <a:xfrm>
            <a:off x="1445418" y="2176216"/>
            <a:ext cx="9301164" cy="2130891"/>
            <a:chOff x="1638299" y="2000251"/>
            <a:chExt cx="9301164" cy="2130891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937F8359-F702-164A-AF04-73D706D9B25B}"/>
                </a:ext>
              </a:extLst>
            </p:cNvPr>
            <p:cNvSpPr/>
            <p:nvPr/>
          </p:nvSpPr>
          <p:spPr>
            <a:xfrm>
              <a:off x="1638299" y="2000251"/>
              <a:ext cx="3914775" cy="2130891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1. Never in the visual field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219A855-FA14-FD4A-B886-E11620242F89}"/>
                </a:ext>
              </a:extLst>
            </p:cNvPr>
            <p:cNvSpPr/>
            <p:nvPr/>
          </p:nvSpPr>
          <p:spPr>
            <a:xfrm>
              <a:off x="7024688" y="2000251"/>
              <a:ext cx="3914775" cy="2130891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2. In the field, but not recognized</a:t>
              </a:r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2630D639-C351-7246-9734-674A4C7A357D}"/>
              </a:ext>
            </a:extLst>
          </p:cNvPr>
          <p:cNvSpPr txBox="1">
            <a:spLocks/>
          </p:cNvSpPr>
          <p:nvPr/>
        </p:nvSpPr>
        <p:spPr>
          <a:xfrm>
            <a:off x="609600" y="5065684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867" b="0" i="0" u="none" strike="noStrike" kern="1200" cap="none" spc="0" normalizeH="0" baseline="0" noProof="0" dirty="0">
                <a:ln>
                  <a:noFill/>
                </a:ln>
                <a:solidFill>
                  <a:srgbClr val="001A57"/>
                </a:solidFill>
                <a:effectLst/>
                <a:uLnTx/>
                <a:uFillTx/>
                <a:latin typeface="Helvetica"/>
                <a:ea typeface="+mj-ea"/>
                <a:cs typeface="+mj-cs"/>
              </a:rPr>
              <a:t>-&gt; Segment polyps in real time to act as an “extra set of eyes” during colonoscopy</a:t>
            </a:r>
          </a:p>
        </p:txBody>
      </p:sp>
    </p:spTree>
    <p:extLst>
      <p:ext uri="{BB962C8B-B14F-4D97-AF65-F5344CB8AC3E}">
        <p14:creationId xmlns:p14="http://schemas.microsoft.com/office/powerpoint/2010/main" val="24273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A39A6-F142-9545-A492-5AE1C5AE8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4091"/>
            <a:ext cx="10972800" cy="1143000"/>
          </a:xfrm>
        </p:spPr>
        <p:txBody>
          <a:bodyPr>
            <a:noAutofit/>
          </a:bodyPr>
          <a:lstStyle/>
          <a:p>
            <a:r>
              <a:rPr lang="en-US" sz="4000" dirty="0"/>
              <a:t>4 validation datasets!!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F5063A4-B8F5-5242-ACA4-0705BC051A7F}"/>
              </a:ext>
            </a:extLst>
          </p:cNvPr>
          <p:cNvSpPr/>
          <p:nvPr/>
        </p:nvSpPr>
        <p:spPr>
          <a:xfrm>
            <a:off x="609600" y="1514472"/>
            <a:ext cx="2466975" cy="4171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A: new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imageDB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Sichuan Provincial People’s Hospital of China, 01-12/16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27,113 images from 1,138 consecutive patients who had polyps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20% of images had polyps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Confirmed histology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Excluded poor-quality images (by panel) and &gt;2cm masses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5FE0AF9-E646-DE4F-A76E-DE1349AA57F4}"/>
              </a:ext>
            </a:extLst>
          </p:cNvPr>
          <p:cNvSpPr/>
          <p:nvPr/>
        </p:nvSpPr>
        <p:spPr>
          <a:xfrm>
            <a:off x="3419475" y="1514472"/>
            <a:ext cx="2466975" cy="417195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B: public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imageDB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Hospital Clinic of Barcelona (public CVC-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ClinicDB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612 image frames from 29 colonoscopy videos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4FA2ED7-52A8-6C47-9B91-10DF6AD60424}"/>
              </a:ext>
            </a:extLst>
          </p:cNvPr>
          <p:cNvSpPr/>
          <p:nvPr/>
        </p:nvSpPr>
        <p:spPr>
          <a:xfrm>
            <a:off x="6305550" y="1514472"/>
            <a:ext cx="2466975" cy="417195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C: polyp videos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Sichuan Provincial People’s Hospital of China, 05-07/16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videos of 138 consecutively encountered polyps from 110 polyp patients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Confirmed histology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Used to assess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sensitivity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B4ADAB2-39D1-AD46-9BB8-0616684F9FBA}"/>
              </a:ext>
            </a:extLst>
          </p:cNvPr>
          <p:cNvSpPr/>
          <p:nvPr/>
        </p:nvSpPr>
        <p:spPr>
          <a:xfrm>
            <a:off x="9115425" y="1514472"/>
            <a:ext cx="2466975" cy="417195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D: complete videos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Sichuan Provincial People’s Hospital, 01-02/18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54 unaltered full-length colonoscopy videos from 54 patients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Used to assess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specificity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0B438C-6B6F-5E42-A45D-C2622C2BFECD}"/>
              </a:ext>
            </a:extLst>
          </p:cNvPr>
          <p:cNvSpPr txBox="1"/>
          <p:nvPr/>
        </p:nvSpPr>
        <p:spPr>
          <a:xfrm>
            <a:off x="2827166" y="6097027"/>
            <a:ext cx="86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9EF352-B6F4-3B4B-89BE-55DAA774B580}"/>
              </a:ext>
            </a:extLst>
          </p:cNvPr>
          <p:cNvSpPr txBox="1"/>
          <p:nvPr/>
        </p:nvSpPr>
        <p:spPr>
          <a:xfrm>
            <a:off x="8583581" y="6103395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Video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66B06528-E48A-5642-8BFA-ABF97DD136A9}"/>
              </a:ext>
            </a:extLst>
          </p:cNvPr>
          <p:cNvSpPr/>
          <p:nvPr/>
        </p:nvSpPr>
        <p:spPr>
          <a:xfrm rot="5400000">
            <a:off x="3050115" y="3286635"/>
            <a:ext cx="414338" cy="5258332"/>
          </a:xfrm>
          <a:prstGeom prst="rightBrace">
            <a:avLst>
              <a:gd name="adj1" fmla="val 6350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7232855F-13F8-D24E-9202-25C662DE8E63}"/>
              </a:ext>
            </a:extLst>
          </p:cNvPr>
          <p:cNvSpPr/>
          <p:nvPr/>
        </p:nvSpPr>
        <p:spPr>
          <a:xfrm rot="5400000">
            <a:off x="8746065" y="3286635"/>
            <a:ext cx="414338" cy="5258332"/>
          </a:xfrm>
          <a:prstGeom prst="rightBrace">
            <a:avLst>
              <a:gd name="adj1" fmla="val 63505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90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658E4-2176-324F-88CB-6C5EC7C63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230" y="1483019"/>
            <a:ext cx="4097581" cy="3507909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Performance (dataset A)</a:t>
            </a: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How can we get a meaningful comparison to expert performance?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23276D-43C4-7241-A90B-7CB5F3A59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76" y="57152"/>
            <a:ext cx="6519862" cy="633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84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5847F-FE5D-2A43-AD0E-A3F3F90E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Segmentation in Brief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EC848-F60E-FE45-AD65-FA727DB7F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</p:spTree>
    <p:extLst>
      <p:ext uri="{BB962C8B-B14F-4D97-AF65-F5344CB8AC3E}">
        <p14:creationId xmlns:p14="http://schemas.microsoft.com/office/powerpoint/2010/main" val="3423645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39FAF-951F-3242-BA0F-9E476B934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973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 Architecture (VGG)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DE73BA-58B2-9A47-AF46-2AF56F450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0" y="1196973"/>
            <a:ext cx="89535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989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AF9BE86-5241-FF4D-80B6-0A32D59259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6817" y="1865278"/>
            <a:ext cx="3175000" cy="3086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30BD9E-75C9-6348-9BBF-41E194FA2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9"/>
            <a:ext cx="12192000" cy="1143000"/>
          </a:xfrm>
        </p:spPr>
        <p:txBody>
          <a:bodyPr>
            <a:noAutofit/>
          </a:bodyPr>
          <a:lstStyle/>
          <a:p>
            <a:r>
              <a:rPr lang="en-US" sz="4800" dirty="0"/>
              <a:t>A separate classifier for each pixel?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33066B2-0A7C-8A4E-AC35-E6F80161D0E4}"/>
              </a:ext>
            </a:extLst>
          </p:cNvPr>
          <p:cNvSpPr/>
          <p:nvPr/>
        </p:nvSpPr>
        <p:spPr>
          <a:xfrm rot="16200000">
            <a:off x="3629146" y="3696765"/>
            <a:ext cx="350344" cy="3175002"/>
          </a:xfrm>
          <a:prstGeom prst="leftBrace">
            <a:avLst>
              <a:gd name="adj1" fmla="val 8333"/>
              <a:gd name="adj2" fmla="val 25466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F8ED1D-42C3-9141-AE77-27407422E154}"/>
              </a:ext>
            </a:extLst>
          </p:cNvPr>
          <p:cNvSpPr txBox="1"/>
          <p:nvPr/>
        </p:nvSpPr>
        <p:spPr>
          <a:xfrm>
            <a:off x="2829875" y="5424525"/>
            <a:ext cx="2987135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97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0" lang="en-US" sz="279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data/features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42C99-ECFD-CC46-8C0C-7FE9900CF424}"/>
              </a:ext>
            </a:extLst>
          </p:cNvPr>
          <p:cNvSpPr txBox="1"/>
          <p:nvPr/>
        </p:nvSpPr>
        <p:spPr>
          <a:xfrm>
            <a:off x="8579261" y="3635297"/>
            <a:ext cx="2671356" cy="95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97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kumimoji="0" lang="en-US" sz="279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associated value or label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F4C887-30DE-6142-A3B8-73F2E6FB683F}"/>
              </a:ext>
            </a:extLst>
          </p:cNvPr>
          <p:cNvSpPr txBox="1"/>
          <p:nvPr/>
        </p:nvSpPr>
        <p:spPr>
          <a:xfrm>
            <a:off x="8039938" y="5652151"/>
            <a:ext cx="3750001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3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End goal: predict</a:t>
            </a:r>
            <a:r>
              <a:rPr kumimoji="0" lang="en-US" sz="2636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36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kumimoji="0" lang="en-US" sz="263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from </a:t>
            </a:r>
            <a:r>
              <a:rPr kumimoji="0" lang="en-US" sz="2636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0" lang="en-US" sz="263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D7F99B7-3001-F340-BD4E-C015D9032101}"/>
              </a:ext>
            </a:extLst>
          </p:cNvPr>
          <p:cNvGraphicFramePr>
            <a:graphicFrameLocks noGrp="1"/>
          </p:cNvGraphicFramePr>
          <p:nvPr/>
        </p:nvGraphicFramePr>
        <p:xfrm>
          <a:off x="8394532" y="2875842"/>
          <a:ext cx="723031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031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04C370-95FF-1047-B986-B06FCDF88F5F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391816" y="3229768"/>
            <a:ext cx="30027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9E66AB3-E728-7E4D-9BA7-0F7CBB376AAE}"/>
              </a:ext>
            </a:extLst>
          </p:cNvPr>
          <p:cNvGraphicFramePr>
            <a:graphicFrameLocks noGrp="1"/>
          </p:cNvGraphicFramePr>
          <p:nvPr/>
        </p:nvGraphicFramePr>
        <p:xfrm>
          <a:off x="2216817" y="1865278"/>
          <a:ext cx="3175000" cy="306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750">
                  <a:extLst>
                    <a:ext uri="{9D8B030D-6E8A-4147-A177-3AD203B41FA5}">
                      <a16:colId xmlns:a16="http://schemas.microsoft.com/office/drawing/2014/main" val="784462195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1672742914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3140737953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476391422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2148502461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3372531129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3486554166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1887189311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3032788624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2491486565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696802093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1486134700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1443353606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826369481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159850435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2744866500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750932689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4124209963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3091980581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3368434897"/>
                    </a:ext>
                  </a:extLst>
                </a:gridCol>
              </a:tblGrid>
              <a:tr h="153030"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1103508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718713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2241447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1738602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5475534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0300285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6895097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028644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6107210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838156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992506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209031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7311615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3152428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796560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4463959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6520055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1817897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7717375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3304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1715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6CA7C-E915-6744-A67F-350279A95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1786"/>
            <a:ext cx="12192000" cy="1143000"/>
          </a:xfrm>
        </p:spPr>
        <p:txBody>
          <a:bodyPr>
            <a:normAutofit/>
          </a:bodyPr>
          <a:lstStyle/>
          <a:p>
            <a:r>
              <a:rPr lang="en-US" sz="5200" dirty="0"/>
              <a:t>Segmentation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A1333-42B0-3542-93AD-FF46336DE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17638"/>
            <a:ext cx="10972800" cy="313867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1D77952-34F8-9040-B4E8-C95EDF36A0C6}"/>
              </a:ext>
            </a:extLst>
          </p:cNvPr>
          <p:cNvSpPr txBox="1">
            <a:spLocks/>
          </p:cNvSpPr>
          <p:nvPr/>
        </p:nvSpPr>
        <p:spPr>
          <a:xfrm>
            <a:off x="0" y="4983348"/>
            <a:ext cx="1219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00" b="0" i="0" u="none" strike="noStrike" kern="1200" cap="none" spc="0" normalizeH="0" baseline="0" noProof="0" dirty="0" err="1">
                <a:ln>
                  <a:noFill/>
                </a:ln>
                <a:solidFill>
                  <a:srgbClr val="001A57"/>
                </a:solidFill>
                <a:effectLst/>
                <a:uLnTx/>
                <a:uFillTx/>
                <a:latin typeface="Helvetica"/>
                <a:ea typeface="+mj-ea"/>
                <a:cs typeface="+mj-cs"/>
              </a:rPr>
              <a:t>SegNet</a:t>
            </a:r>
            <a:r>
              <a:rPr kumimoji="0" lang="en-US" sz="5200" b="0" i="0" u="none" strike="noStrike" kern="1200" cap="none" spc="0" normalizeH="0" baseline="0" noProof="0" dirty="0">
                <a:ln>
                  <a:noFill/>
                </a:ln>
                <a:solidFill>
                  <a:srgbClr val="001A57"/>
                </a:solidFill>
                <a:effectLst/>
                <a:uLnTx/>
                <a:uFillTx/>
                <a:latin typeface="Helvetica"/>
                <a:ea typeface="+mj-ea"/>
                <a:cs typeface="+mj-cs"/>
              </a:rPr>
              <a:t> (2015): fully convolutional architecture</a:t>
            </a:r>
          </a:p>
        </p:txBody>
      </p:sp>
    </p:spTree>
    <p:extLst>
      <p:ext uri="{BB962C8B-B14F-4D97-AF65-F5344CB8AC3E}">
        <p14:creationId xmlns:p14="http://schemas.microsoft.com/office/powerpoint/2010/main" val="690761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2A1333-42B0-3542-93AD-FF46336DE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758193"/>
            <a:ext cx="10972800" cy="313867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9F1240-9E3F-5943-A74F-97EF32DB3AD0}"/>
              </a:ext>
            </a:extLst>
          </p:cNvPr>
          <p:cNvSpPr txBox="1">
            <a:spLocks/>
          </p:cNvSpPr>
          <p:nvPr/>
        </p:nvSpPr>
        <p:spPr>
          <a:xfrm>
            <a:off x="0" y="5274293"/>
            <a:ext cx="1219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1A57"/>
                </a:solidFill>
                <a:effectLst/>
                <a:uLnTx/>
                <a:uFillTx/>
                <a:latin typeface="Helvetica"/>
                <a:ea typeface="+mj-ea"/>
                <a:cs typeface="+mj-cs"/>
              </a:rPr>
              <a:t>Alternative architectures differ in their approach </a:t>
            </a:r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1A57"/>
                </a:solidFill>
                <a:effectLst/>
                <a:uLnTx/>
                <a:uFillTx/>
                <a:latin typeface="Helvetica"/>
                <a:ea typeface="+mj-ea"/>
                <a:cs typeface="+mj-cs"/>
              </a:rPr>
              <a:t>to the spatial reconstruction process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BBAB523-8DA0-6240-9C49-2CF4F5EBB1A8}"/>
              </a:ext>
            </a:extLst>
          </p:cNvPr>
          <p:cNvSpPr txBox="1">
            <a:spLocks/>
          </p:cNvSpPr>
          <p:nvPr/>
        </p:nvSpPr>
        <p:spPr>
          <a:xfrm>
            <a:off x="152400" y="237766"/>
            <a:ext cx="1219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00" b="0" i="0" u="none" strike="noStrike" kern="1200" cap="none" spc="0" normalizeH="0" baseline="0" noProof="0" dirty="0">
                <a:ln>
                  <a:noFill/>
                </a:ln>
                <a:solidFill>
                  <a:srgbClr val="001A57"/>
                </a:solidFill>
                <a:effectLst/>
                <a:uLnTx/>
                <a:uFillTx/>
                <a:latin typeface="Helvetica"/>
                <a:ea typeface="+mj-ea"/>
                <a:cs typeface="+mj-cs"/>
              </a:rPr>
              <a:t>Stage 1: Encoder identifies features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200" b="0" i="0" u="none" strike="noStrike" kern="1200" cap="none" spc="0" normalizeH="0" baseline="0" noProof="0" dirty="0">
              <a:ln>
                <a:noFill/>
              </a:ln>
              <a:solidFill>
                <a:srgbClr val="001A57"/>
              </a:solidFill>
              <a:effectLst/>
              <a:uLnTx/>
              <a:uFillTx/>
              <a:latin typeface="Helvetica"/>
              <a:ea typeface="+mj-ea"/>
              <a:cs typeface="+mj-cs"/>
            </a:endParaRP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00" dirty="0"/>
              <a:t>Stage 2: Decoder reconstructs the spatial map</a:t>
            </a:r>
            <a:endParaRPr kumimoji="0" lang="en-US" sz="5200" b="0" i="0" u="none" strike="noStrike" kern="1200" cap="none" spc="0" normalizeH="0" baseline="0" noProof="0" dirty="0">
              <a:ln>
                <a:noFill/>
              </a:ln>
              <a:solidFill>
                <a:srgbClr val="001A57"/>
              </a:solidFill>
              <a:effectLst/>
              <a:uLnTx/>
              <a:uFillTx/>
              <a:latin typeface="Helvetic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74565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2A1333-42B0-3542-93AD-FF46336DE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758193"/>
            <a:ext cx="10972800" cy="313867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9F1240-9E3F-5943-A74F-97EF32DB3AD0}"/>
              </a:ext>
            </a:extLst>
          </p:cNvPr>
          <p:cNvSpPr txBox="1">
            <a:spLocks/>
          </p:cNvSpPr>
          <p:nvPr/>
        </p:nvSpPr>
        <p:spPr>
          <a:xfrm>
            <a:off x="0" y="5274293"/>
            <a:ext cx="1219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1A57"/>
                </a:solidFill>
                <a:effectLst/>
                <a:uLnTx/>
                <a:uFillTx/>
                <a:latin typeface="Helvetica"/>
                <a:ea typeface="+mj-ea"/>
                <a:cs typeface="+mj-cs"/>
              </a:rPr>
              <a:t>Segnet</a:t>
            </a:r>
            <a:r>
              <a:rPr lang="en-US" sz="2400" dirty="0"/>
              <a:t>’s approach to reconstruction: </a:t>
            </a:r>
            <a:r>
              <a:rPr lang="en-US" sz="2400" u="sng" dirty="0"/>
              <a:t>remember</a:t>
            </a:r>
            <a:r>
              <a:rPr lang="en-US" sz="2400" dirty="0"/>
              <a:t> max-pooling indices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1A57"/>
              </a:solidFill>
              <a:effectLst/>
              <a:uLnTx/>
              <a:uFillTx/>
              <a:latin typeface="Helvetica"/>
              <a:ea typeface="+mj-ea"/>
              <a:cs typeface="+mj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BBAB523-8DA0-6240-9C49-2CF4F5EBB1A8}"/>
              </a:ext>
            </a:extLst>
          </p:cNvPr>
          <p:cNvSpPr txBox="1">
            <a:spLocks/>
          </p:cNvSpPr>
          <p:nvPr/>
        </p:nvSpPr>
        <p:spPr>
          <a:xfrm>
            <a:off x="152400" y="237766"/>
            <a:ext cx="1219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00" b="0" i="0" u="none" strike="noStrike" kern="1200" cap="none" spc="0" normalizeH="0" baseline="0" noProof="0" dirty="0">
                <a:ln>
                  <a:noFill/>
                </a:ln>
                <a:solidFill>
                  <a:srgbClr val="001A57"/>
                </a:solidFill>
                <a:effectLst/>
                <a:uLnTx/>
                <a:uFillTx/>
                <a:latin typeface="Helvetica"/>
                <a:ea typeface="+mj-ea"/>
                <a:cs typeface="+mj-cs"/>
              </a:rPr>
              <a:t>Stage 1: Encoder identifies features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200" b="0" i="0" u="none" strike="noStrike" kern="1200" cap="none" spc="0" normalizeH="0" baseline="0" noProof="0" dirty="0">
              <a:ln>
                <a:noFill/>
              </a:ln>
              <a:solidFill>
                <a:srgbClr val="001A57"/>
              </a:solidFill>
              <a:effectLst/>
              <a:uLnTx/>
              <a:uFillTx/>
              <a:latin typeface="Helvetica"/>
              <a:ea typeface="+mj-ea"/>
              <a:cs typeface="+mj-cs"/>
            </a:endParaRP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00" dirty="0"/>
              <a:t>Stage 2: Decoder reconstructs the spatial map</a:t>
            </a:r>
            <a:endParaRPr kumimoji="0" lang="en-US" sz="5200" b="0" i="0" u="none" strike="noStrike" kern="1200" cap="none" spc="0" normalizeH="0" baseline="0" noProof="0" dirty="0">
              <a:ln>
                <a:noFill/>
              </a:ln>
              <a:solidFill>
                <a:srgbClr val="001A57"/>
              </a:solidFill>
              <a:effectLst/>
              <a:uLnTx/>
              <a:uFillTx/>
              <a:latin typeface="Helvetica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95735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B3629-D85D-5F46-8AF2-A7A98D70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44783"/>
            <a:ext cx="5519738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SegNet</a:t>
            </a:r>
            <a:r>
              <a:rPr lang="en-US" dirty="0"/>
              <a:t> decoder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9FB692-1E00-CE47-B8F3-FBD67FCD6E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5150" y="174626"/>
            <a:ext cx="4614862" cy="2283314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034332E-A11C-0149-81D0-79AC652D8114}"/>
              </a:ext>
            </a:extLst>
          </p:cNvPr>
          <p:cNvGraphicFramePr>
            <a:graphicFrameLocks noGrp="1"/>
          </p:cNvGraphicFramePr>
          <p:nvPr/>
        </p:nvGraphicFramePr>
        <p:xfrm>
          <a:off x="709608" y="3762911"/>
          <a:ext cx="1833564" cy="1837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865937441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2563894354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048967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2041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61F3F55-496E-EC4D-B0E0-1397DF34CCBB}"/>
              </a:ext>
            </a:extLst>
          </p:cNvPr>
          <p:cNvGraphicFramePr>
            <a:graphicFrameLocks noGrp="1"/>
          </p:cNvGraphicFramePr>
          <p:nvPr/>
        </p:nvGraphicFramePr>
        <p:xfrm>
          <a:off x="8013331" y="3744129"/>
          <a:ext cx="1833564" cy="1837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865937441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2563894354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048967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204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090A74B-60D3-B34C-8E57-7F48C70501C1}"/>
              </a:ext>
            </a:extLst>
          </p:cNvPr>
          <p:cNvSpPr txBox="1"/>
          <p:nvPr/>
        </p:nvSpPr>
        <p:spPr>
          <a:xfrm>
            <a:off x="953986" y="3214695"/>
            <a:ext cx="317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Remember max pooling indices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9292B18-BB8B-474E-8CB8-D387598CE82C}"/>
              </a:ext>
            </a:extLst>
          </p:cNvPr>
          <p:cNvGraphicFramePr>
            <a:graphicFrameLocks noGrp="1"/>
          </p:cNvGraphicFramePr>
          <p:nvPr/>
        </p:nvGraphicFramePr>
        <p:xfrm>
          <a:off x="6251206" y="4203578"/>
          <a:ext cx="916782" cy="91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9C7E29D-E448-5D4A-955D-B62A4826C5A2}"/>
              </a:ext>
            </a:extLst>
          </p:cNvPr>
          <p:cNvGraphicFramePr>
            <a:graphicFrameLocks noGrp="1"/>
          </p:cNvGraphicFramePr>
          <p:nvPr/>
        </p:nvGraphicFramePr>
        <p:xfrm>
          <a:off x="3388515" y="4222360"/>
          <a:ext cx="916782" cy="91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41EB80D-D98B-324A-867F-DDD858A850AA}"/>
              </a:ext>
            </a:extLst>
          </p:cNvPr>
          <p:cNvSpPr txBox="1"/>
          <p:nvPr/>
        </p:nvSpPr>
        <p:spPr>
          <a:xfrm>
            <a:off x="6562354" y="3217538"/>
            <a:ext cx="248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 max pooling indices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C682C5-9EC8-C84B-81E5-FBFC619FF8A8}"/>
              </a:ext>
            </a:extLst>
          </p:cNvPr>
          <p:cNvCxnSpPr/>
          <p:nvPr/>
        </p:nvCxnSpPr>
        <p:spPr>
          <a:xfrm>
            <a:off x="2728911" y="4681809"/>
            <a:ext cx="4429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E8EEDC-DAAB-1845-B3CD-4B7113F5043F}"/>
              </a:ext>
            </a:extLst>
          </p:cNvPr>
          <p:cNvCxnSpPr/>
          <p:nvPr/>
        </p:nvCxnSpPr>
        <p:spPr>
          <a:xfrm>
            <a:off x="7360871" y="4663027"/>
            <a:ext cx="4429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2014ED-20E6-0941-B1B0-3A04B2AD60D5}"/>
              </a:ext>
            </a:extLst>
          </p:cNvPr>
          <p:cNvCxnSpPr/>
          <p:nvPr/>
        </p:nvCxnSpPr>
        <p:spPr>
          <a:xfrm>
            <a:off x="4452937" y="4681807"/>
            <a:ext cx="4429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8D3761-15B6-8A41-9DC1-A38CA4A47104}"/>
              </a:ext>
            </a:extLst>
          </p:cNvPr>
          <p:cNvCxnSpPr/>
          <p:nvPr/>
        </p:nvCxnSpPr>
        <p:spPr>
          <a:xfrm>
            <a:off x="5715425" y="4663027"/>
            <a:ext cx="4429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9AF8E5F-A5FD-EA48-8895-284A7F53DA68}"/>
              </a:ext>
            </a:extLst>
          </p:cNvPr>
          <p:cNvSpPr txBox="1"/>
          <p:nvPr/>
        </p:nvSpPr>
        <p:spPr>
          <a:xfrm>
            <a:off x="4921618" y="4368406"/>
            <a:ext cx="793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Other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Layers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96EF29-795B-4840-B39B-09C5B2137FD1}"/>
              </a:ext>
            </a:extLst>
          </p:cNvPr>
          <p:cNvCxnSpPr/>
          <p:nvPr/>
        </p:nvCxnSpPr>
        <p:spPr>
          <a:xfrm>
            <a:off x="10070733" y="4663025"/>
            <a:ext cx="4429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60BD5C-1A01-0843-82D2-08D5E879B5AC}"/>
              </a:ext>
            </a:extLst>
          </p:cNvPr>
          <p:cNvSpPr txBox="1"/>
          <p:nvPr/>
        </p:nvSpPr>
        <p:spPr>
          <a:xfrm>
            <a:off x="10554124" y="4211125"/>
            <a:ext cx="1588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Convolution with trainable decoder filters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28F9785-CD07-E34B-8AA0-C29D4314D83B}"/>
              </a:ext>
            </a:extLst>
          </p:cNvPr>
          <p:cNvCxnSpPr/>
          <p:nvPr/>
        </p:nvCxnSpPr>
        <p:spPr>
          <a:xfrm flipV="1">
            <a:off x="7572375" y="2057400"/>
            <a:ext cx="0" cy="571500"/>
          </a:xfrm>
          <a:prstGeom prst="straightConnector1">
            <a:avLst/>
          </a:prstGeom>
          <a:ln>
            <a:solidFill>
              <a:srgbClr val="36AD6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FF2830C-84F5-FD4C-99A9-44AEEB1F3FC9}"/>
              </a:ext>
            </a:extLst>
          </p:cNvPr>
          <p:cNvCxnSpPr/>
          <p:nvPr/>
        </p:nvCxnSpPr>
        <p:spPr>
          <a:xfrm flipV="1">
            <a:off x="10601323" y="2038840"/>
            <a:ext cx="0" cy="571500"/>
          </a:xfrm>
          <a:prstGeom prst="straightConnector1">
            <a:avLst/>
          </a:prstGeom>
          <a:ln>
            <a:solidFill>
              <a:srgbClr val="E95E54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701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9E3F6-8B6C-5F45-BE7A-3326099EC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label is best?</a:t>
            </a:r>
          </a:p>
        </p:txBody>
      </p:sp>
      <p:pic>
        <p:nvPicPr>
          <p:cNvPr id="4" name="Picture 1" descr="page8image382623008">
            <a:extLst>
              <a:ext uri="{FF2B5EF4-FFF2-40B4-BE49-F238E27FC236}">
                <a16:creationId xmlns:a16="http://schemas.microsoft.com/office/drawing/2014/main" id="{23A891D7-B9E6-414D-956D-75F727D5E3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28900" y="2369126"/>
            <a:ext cx="6934200" cy="281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172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2D48A-9BF2-9944-8D86-288C455BA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A Highly Successful Architecture: U-Net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1288D8-9D47-F946-8FCC-D8BE1D0D09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0504" y="1107397"/>
            <a:ext cx="7950992" cy="530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27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2D48A-9BF2-9944-8D86-288C455BA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90515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Concatenation of corresponding encoder feature 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1288D8-9D47-F946-8FCC-D8BE1D0D09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369" y="2674586"/>
            <a:ext cx="11341261" cy="26034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C2D650-3BA7-5F43-9ABA-B58AD7D99BDF}"/>
              </a:ext>
            </a:extLst>
          </p:cNvPr>
          <p:cNvSpPr/>
          <p:nvPr/>
        </p:nvSpPr>
        <p:spPr>
          <a:xfrm>
            <a:off x="425369" y="2674586"/>
            <a:ext cx="465882" cy="26538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5AC227-C836-3149-AC95-FB1813A1B396}"/>
              </a:ext>
            </a:extLst>
          </p:cNvPr>
          <p:cNvSpPr/>
          <p:nvPr/>
        </p:nvSpPr>
        <p:spPr>
          <a:xfrm>
            <a:off x="11493661" y="2674585"/>
            <a:ext cx="423440" cy="46215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546E3B-A271-124B-8D30-9BEAB38A8FF0}"/>
              </a:ext>
            </a:extLst>
          </p:cNvPr>
          <p:cNvSpPr/>
          <p:nvPr/>
        </p:nvSpPr>
        <p:spPr>
          <a:xfrm>
            <a:off x="10419144" y="4956727"/>
            <a:ext cx="423440" cy="46215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622CF9C-FA11-3043-8DD5-11194E592913}"/>
              </a:ext>
            </a:extLst>
          </p:cNvPr>
          <p:cNvSpPr/>
          <p:nvPr/>
        </p:nvSpPr>
        <p:spPr>
          <a:xfrm>
            <a:off x="123824" y="2543175"/>
            <a:ext cx="11944350" cy="2875705"/>
          </a:xfrm>
          <a:prstGeom prst="roundRect">
            <a:avLst/>
          </a:prstGeom>
          <a:noFill/>
          <a:ln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378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53CF6-D4F9-D047-BFF4-57BEAF784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411686" cy="1782761"/>
          </a:xfrm>
        </p:spPr>
        <p:txBody>
          <a:bodyPr>
            <a:noAutofit/>
          </a:bodyPr>
          <a:lstStyle/>
          <a:p>
            <a:r>
              <a:rPr lang="en-US" sz="4400" dirty="0" err="1"/>
              <a:t>SegNet</a:t>
            </a:r>
            <a:r>
              <a:rPr lang="en-US" sz="4400" dirty="0"/>
              <a:t>: </a:t>
            </a:r>
            <a:r>
              <a:rPr lang="en-US" sz="4400" dirty="0" err="1"/>
              <a:t>Upsampling</a:t>
            </a:r>
            <a:r>
              <a:rPr lang="en-US" sz="4400" dirty="0"/>
              <a:t> w/ Stored Pooling Indices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AD28B69-1EEA-844A-B1E0-F0F1118DD733}"/>
              </a:ext>
            </a:extLst>
          </p:cNvPr>
          <p:cNvGraphicFramePr>
            <a:graphicFrameLocks noGrp="1"/>
          </p:cNvGraphicFramePr>
          <p:nvPr/>
        </p:nvGraphicFramePr>
        <p:xfrm>
          <a:off x="3131088" y="2927700"/>
          <a:ext cx="1833564" cy="1837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865937441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2563894354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048967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2041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65024B8-3613-C44A-AA5F-A3C04ACFFDD8}"/>
              </a:ext>
            </a:extLst>
          </p:cNvPr>
          <p:cNvGraphicFramePr>
            <a:graphicFrameLocks noGrp="1"/>
          </p:cNvGraphicFramePr>
          <p:nvPr/>
        </p:nvGraphicFramePr>
        <p:xfrm>
          <a:off x="1368963" y="3387149"/>
          <a:ext cx="916782" cy="91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A7D1BB-3CE9-C44A-9E12-E2E506769154}"/>
              </a:ext>
            </a:extLst>
          </p:cNvPr>
          <p:cNvCxnSpPr/>
          <p:nvPr/>
        </p:nvCxnSpPr>
        <p:spPr>
          <a:xfrm>
            <a:off x="2478628" y="3846598"/>
            <a:ext cx="4429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E457776B-EF7C-4746-A628-00A1135F323D}"/>
              </a:ext>
            </a:extLst>
          </p:cNvPr>
          <p:cNvSpPr txBox="1">
            <a:spLocks/>
          </p:cNvSpPr>
          <p:nvPr/>
        </p:nvSpPr>
        <p:spPr>
          <a:xfrm>
            <a:off x="6411686" y="0"/>
            <a:ext cx="5780314" cy="1782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r>
              <a:rPr lang="en-US" sz="4400" dirty="0"/>
              <a:t>U-Net: 2x2 </a:t>
            </a:r>
            <a:r>
              <a:rPr lang="en-US" sz="4400" dirty="0" err="1"/>
              <a:t>Upconvolution</a:t>
            </a:r>
            <a:endParaRPr lang="en-US" sz="44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7F9B39F-3259-7547-83CE-28C06E3AB62F}"/>
              </a:ext>
            </a:extLst>
          </p:cNvPr>
          <p:cNvGraphicFramePr>
            <a:graphicFrameLocks noGrp="1"/>
          </p:cNvGraphicFramePr>
          <p:nvPr/>
        </p:nvGraphicFramePr>
        <p:xfrm>
          <a:off x="9292402" y="2927700"/>
          <a:ext cx="1833564" cy="1837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865937441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2563894354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048967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2041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DD28E6B-EAB0-9F48-B357-48035EB7C7EB}"/>
              </a:ext>
            </a:extLst>
          </p:cNvPr>
          <p:cNvGraphicFramePr>
            <a:graphicFrameLocks noGrp="1"/>
          </p:cNvGraphicFramePr>
          <p:nvPr/>
        </p:nvGraphicFramePr>
        <p:xfrm>
          <a:off x="7530277" y="3387149"/>
          <a:ext cx="916782" cy="91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DE02CC-FE99-C84D-B933-1EE25A1B00FA}"/>
              </a:ext>
            </a:extLst>
          </p:cNvPr>
          <p:cNvCxnSpPr/>
          <p:nvPr/>
        </p:nvCxnSpPr>
        <p:spPr>
          <a:xfrm>
            <a:off x="8639942" y="3846598"/>
            <a:ext cx="4429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0204312-75C8-C842-A89C-020EDD5D44E8}"/>
              </a:ext>
            </a:extLst>
          </p:cNvPr>
          <p:cNvGraphicFramePr>
            <a:graphicFrameLocks noGrp="1"/>
          </p:cNvGraphicFramePr>
          <p:nvPr/>
        </p:nvGraphicFramePr>
        <p:xfrm>
          <a:off x="7530277" y="5188735"/>
          <a:ext cx="916782" cy="91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CB6A8E-6ADD-6449-974D-F274FE886F95}"/>
              </a:ext>
            </a:extLst>
          </p:cNvPr>
          <p:cNvSpPr txBox="1"/>
          <p:nvPr/>
        </p:nvSpPr>
        <p:spPr>
          <a:xfrm>
            <a:off x="5677157" y="5463518"/>
            <a:ext cx="1469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Learned filter</a:t>
            </a:r>
          </a:p>
        </p:txBody>
      </p:sp>
    </p:spTree>
    <p:extLst>
      <p:ext uri="{BB962C8B-B14F-4D97-AF65-F5344CB8AC3E}">
        <p14:creationId xmlns:p14="http://schemas.microsoft.com/office/powerpoint/2010/main" val="2919678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53CF6-D4F9-D047-BFF4-57BEAF784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411686" cy="1782761"/>
          </a:xfrm>
        </p:spPr>
        <p:txBody>
          <a:bodyPr>
            <a:noAutofit/>
          </a:bodyPr>
          <a:lstStyle/>
          <a:p>
            <a:r>
              <a:rPr lang="en-US" sz="4400" dirty="0" err="1"/>
              <a:t>SegNet</a:t>
            </a:r>
            <a:r>
              <a:rPr lang="en-US" sz="4400" dirty="0"/>
              <a:t>: </a:t>
            </a:r>
            <a:r>
              <a:rPr lang="en-US" sz="4400" dirty="0" err="1"/>
              <a:t>Upsampling</a:t>
            </a:r>
            <a:r>
              <a:rPr lang="en-US" sz="4400" dirty="0"/>
              <a:t> w/ Stored Pooling Indices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AD28B69-1EEA-844A-B1E0-F0F1118DD733}"/>
              </a:ext>
            </a:extLst>
          </p:cNvPr>
          <p:cNvGraphicFramePr>
            <a:graphicFrameLocks noGrp="1"/>
          </p:cNvGraphicFramePr>
          <p:nvPr/>
        </p:nvGraphicFramePr>
        <p:xfrm>
          <a:off x="3131088" y="2927700"/>
          <a:ext cx="1833564" cy="1837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865937441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2563894354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048967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2041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65024B8-3613-C44A-AA5F-A3C04ACFFDD8}"/>
              </a:ext>
            </a:extLst>
          </p:cNvPr>
          <p:cNvGraphicFramePr>
            <a:graphicFrameLocks noGrp="1"/>
          </p:cNvGraphicFramePr>
          <p:nvPr/>
        </p:nvGraphicFramePr>
        <p:xfrm>
          <a:off x="1368963" y="3387149"/>
          <a:ext cx="916782" cy="91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A7D1BB-3CE9-C44A-9E12-E2E506769154}"/>
              </a:ext>
            </a:extLst>
          </p:cNvPr>
          <p:cNvCxnSpPr/>
          <p:nvPr/>
        </p:nvCxnSpPr>
        <p:spPr>
          <a:xfrm>
            <a:off x="2478628" y="3846598"/>
            <a:ext cx="4429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E457776B-EF7C-4746-A628-00A1135F323D}"/>
              </a:ext>
            </a:extLst>
          </p:cNvPr>
          <p:cNvSpPr txBox="1">
            <a:spLocks/>
          </p:cNvSpPr>
          <p:nvPr/>
        </p:nvSpPr>
        <p:spPr>
          <a:xfrm>
            <a:off x="6411686" y="0"/>
            <a:ext cx="5780314" cy="1782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r>
              <a:rPr lang="en-US" sz="4400" dirty="0"/>
              <a:t>U-Net: 2x2 </a:t>
            </a:r>
            <a:r>
              <a:rPr lang="en-US" sz="4400" dirty="0" err="1"/>
              <a:t>Upconvolution</a:t>
            </a:r>
            <a:endParaRPr lang="en-US" sz="44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7F9B39F-3259-7547-83CE-28C06E3AB62F}"/>
              </a:ext>
            </a:extLst>
          </p:cNvPr>
          <p:cNvGraphicFramePr>
            <a:graphicFrameLocks noGrp="1"/>
          </p:cNvGraphicFramePr>
          <p:nvPr/>
        </p:nvGraphicFramePr>
        <p:xfrm>
          <a:off x="9292402" y="2927700"/>
          <a:ext cx="1833564" cy="1837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865937441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2563894354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048967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2041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DD28E6B-EAB0-9F48-B357-48035EB7C7EB}"/>
              </a:ext>
            </a:extLst>
          </p:cNvPr>
          <p:cNvGraphicFramePr>
            <a:graphicFrameLocks noGrp="1"/>
          </p:cNvGraphicFramePr>
          <p:nvPr/>
        </p:nvGraphicFramePr>
        <p:xfrm>
          <a:off x="7530277" y="3387149"/>
          <a:ext cx="916782" cy="91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DE02CC-FE99-C84D-B933-1EE25A1B00FA}"/>
              </a:ext>
            </a:extLst>
          </p:cNvPr>
          <p:cNvCxnSpPr/>
          <p:nvPr/>
        </p:nvCxnSpPr>
        <p:spPr>
          <a:xfrm>
            <a:off x="8639942" y="3846598"/>
            <a:ext cx="4429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0204312-75C8-C842-A89C-020EDD5D44E8}"/>
              </a:ext>
            </a:extLst>
          </p:cNvPr>
          <p:cNvGraphicFramePr>
            <a:graphicFrameLocks noGrp="1"/>
          </p:cNvGraphicFramePr>
          <p:nvPr/>
        </p:nvGraphicFramePr>
        <p:xfrm>
          <a:off x="7530277" y="5188735"/>
          <a:ext cx="916782" cy="91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CB6A8E-6ADD-6449-974D-F274FE886F95}"/>
              </a:ext>
            </a:extLst>
          </p:cNvPr>
          <p:cNvSpPr txBox="1"/>
          <p:nvPr/>
        </p:nvSpPr>
        <p:spPr>
          <a:xfrm>
            <a:off x="5677157" y="5463518"/>
            <a:ext cx="1469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Learned filter</a:t>
            </a:r>
          </a:p>
        </p:txBody>
      </p:sp>
    </p:spTree>
    <p:extLst>
      <p:ext uri="{BB962C8B-B14F-4D97-AF65-F5344CB8AC3E}">
        <p14:creationId xmlns:p14="http://schemas.microsoft.com/office/powerpoint/2010/main" val="248894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53CF6-D4F9-D047-BFF4-57BEAF784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411686" cy="1782761"/>
          </a:xfrm>
        </p:spPr>
        <p:txBody>
          <a:bodyPr>
            <a:noAutofit/>
          </a:bodyPr>
          <a:lstStyle/>
          <a:p>
            <a:r>
              <a:rPr lang="en-US" sz="4400" dirty="0" err="1"/>
              <a:t>SegNet</a:t>
            </a:r>
            <a:r>
              <a:rPr lang="en-US" sz="4400" dirty="0"/>
              <a:t>: </a:t>
            </a:r>
            <a:r>
              <a:rPr lang="en-US" sz="4400" dirty="0" err="1"/>
              <a:t>Upsampling</a:t>
            </a:r>
            <a:r>
              <a:rPr lang="en-US" sz="4400" dirty="0"/>
              <a:t> w/ Stored Pooling Indices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AD28B69-1EEA-844A-B1E0-F0F1118DD733}"/>
              </a:ext>
            </a:extLst>
          </p:cNvPr>
          <p:cNvGraphicFramePr>
            <a:graphicFrameLocks noGrp="1"/>
          </p:cNvGraphicFramePr>
          <p:nvPr/>
        </p:nvGraphicFramePr>
        <p:xfrm>
          <a:off x="3131088" y="2927700"/>
          <a:ext cx="1833564" cy="1837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865937441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2563894354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048967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2041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65024B8-3613-C44A-AA5F-A3C04ACFFDD8}"/>
              </a:ext>
            </a:extLst>
          </p:cNvPr>
          <p:cNvGraphicFramePr>
            <a:graphicFrameLocks noGrp="1"/>
          </p:cNvGraphicFramePr>
          <p:nvPr/>
        </p:nvGraphicFramePr>
        <p:xfrm>
          <a:off x="1368963" y="3387149"/>
          <a:ext cx="916782" cy="91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A7D1BB-3CE9-C44A-9E12-E2E506769154}"/>
              </a:ext>
            </a:extLst>
          </p:cNvPr>
          <p:cNvCxnSpPr/>
          <p:nvPr/>
        </p:nvCxnSpPr>
        <p:spPr>
          <a:xfrm>
            <a:off x="2478628" y="3846598"/>
            <a:ext cx="4429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E457776B-EF7C-4746-A628-00A1135F323D}"/>
              </a:ext>
            </a:extLst>
          </p:cNvPr>
          <p:cNvSpPr txBox="1">
            <a:spLocks/>
          </p:cNvSpPr>
          <p:nvPr/>
        </p:nvSpPr>
        <p:spPr>
          <a:xfrm>
            <a:off x="6411686" y="0"/>
            <a:ext cx="5780314" cy="1782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r>
              <a:rPr lang="en-US" sz="4400" dirty="0"/>
              <a:t>U-Net: 2x2 </a:t>
            </a:r>
            <a:r>
              <a:rPr lang="en-US" sz="4400" dirty="0" err="1"/>
              <a:t>Upconvolution</a:t>
            </a:r>
            <a:endParaRPr lang="en-US" sz="44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7F9B39F-3259-7547-83CE-28C06E3AB62F}"/>
              </a:ext>
            </a:extLst>
          </p:cNvPr>
          <p:cNvGraphicFramePr>
            <a:graphicFrameLocks noGrp="1"/>
          </p:cNvGraphicFramePr>
          <p:nvPr/>
        </p:nvGraphicFramePr>
        <p:xfrm>
          <a:off x="9292402" y="2927700"/>
          <a:ext cx="1833564" cy="1837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865937441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2563894354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048967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2041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DD28E6B-EAB0-9F48-B357-48035EB7C7EB}"/>
              </a:ext>
            </a:extLst>
          </p:cNvPr>
          <p:cNvGraphicFramePr>
            <a:graphicFrameLocks noGrp="1"/>
          </p:cNvGraphicFramePr>
          <p:nvPr/>
        </p:nvGraphicFramePr>
        <p:xfrm>
          <a:off x="7530277" y="3387149"/>
          <a:ext cx="916782" cy="91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DE02CC-FE99-C84D-B933-1EE25A1B00FA}"/>
              </a:ext>
            </a:extLst>
          </p:cNvPr>
          <p:cNvCxnSpPr/>
          <p:nvPr/>
        </p:nvCxnSpPr>
        <p:spPr>
          <a:xfrm>
            <a:off x="8639942" y="3846598"/>
            <a:ext cx="4429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0204312-75C8-C842-A89C-020EDD5D44E8}"/>
              </a:ext>
            </a:extLst>
          </p:cNvPr>
          <p:cNvGraphicFramePr>
            <a:graphicFrameLocks noGrp="1"/>
          </p:cNvGraphicFramePr>
          <p:nvPr/>
        </p:nvGraphicFramePr>
        <p:xfrm>
          <a:off x="7530277" y="5188735"/>
          <a:ext cx="916782" cy="91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CB6A8E-6ADD-6449-974D-F274FE886F95}"/>
              </a:ext>
            </a:extLst>
          </p:cNvPr>
          <p:cNvSpPr txBox="1"/>
          <p:nvPr/>
        </p:nvSpPr>
        <p:spPr>
          <a:xfrm>
            <a:off x="5677157" y="5463518"/>
            <a:ext cx="1469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Learned filter</a:t>
            </a:r>
          </a:p>
        </p:txBody>
      </p:sp>
    </p:spTree>
    <p:extLst>
      <p:ext uri="{BB962C8B-B14F-4D97-AF65-F5344CB8AC3E}">
        <p14:creationId xmlns:p14="http://schemas.microsoft.com/office/powerpoint/2010/main" val="23283546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53CF6-D4F9-D047-BFF4-57BEAF784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411686" cy="1782761"/>
          </a:xfrm>
        </p:spPr>
        <p:txBody>
          <a:bodyPr>
            <a:noAutofit/>
          </a:bodyPr>
          <a:lstStyle/>
          <a:p>
            <a:r>
              <a:rPr lang="en-US" sz="4400" dirty="0" err="1"/>
              <a:t>SegNet</a:t>
            </a:r>
            <a:r>
              <a:rPr lang="en-US" sz="4400" dirty="0"/>
              <a:t>: </a:t>
            </a:r>
            <a:r>
              <a:rPr lang="en-US" sz="4400" dirty="0" err="1"/>
              <a:t>Upsampling</a:t>
            </a:r>
            <a:r>
              <a:rPr lang="en-US" sz="4400" dirty="0"/>
              <a:t> w/ Stored Pooling Indices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AD28B69-1EEA-844A-B1E0-F0F1118DD733}"/>
              </a:ext>
            </a:extLst>
          </p:cNvPr>
          <p:cNvGraphicFramePr>
            <a:graphicFrameLocks noGrp="1"/>
          </p:cNvGraphicFramePr>
          <p:nvPr/>
        </p:nvGraphicFramePr>
        <p:xfrm>
          <a:off x="3131088" y="2927700"/>
          <a:ext cx="1833564" cy="1837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865937441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2563894354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048967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2041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65024B8-3613-C44A-AA5F-A3C04ACFFDD8}"/>
              </a:ext>
            </a:extLst>
          </p:cNvPr>
          <p:cNvGraphicFramePr>
            <a:graphicFrameLocks noGrp="1"/>
          </p:cNvGraphicFramePr>
          <p:nvPr/>
        </p:nvGraphicFramePr>
        <p:xfrm>
          <a:off x="1368963" y="3387149"/>
          <a:ext cx="916782" cy="91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A7D1BB-3CE9-C44A-9E12-E2E506769154}"/>
              </a:ext>
            </a:extLst>
          </p:cNvPr>
          <p:cNvCxnSpPr/>
          <p:nvPr/>
        </p:nvCxnSpPr>
        <p:spPr>
          <a:xfrm>
            <a:off x="2478628" y="3846598"/>
            <a:ext cx="4429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E457776B-EF7C-4746-A628-00A1135F323D}"/>
              </a:ext>
            </a:extLst>
          </p:cNvPr>
          <p:cNvSpPr txBox="1">
            <a:spLocks/>
          </p:cNvSpPr>
          <p:nvPr/>
        </p:nvSpPr>
        <p:spPr>
          <a:xfrm>
            <a:off x="6411686" y="0"/>
            <a:ext cx="5780314" cy="1782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r>
              <a:rPr lang="en-US" sz="4400" dirty="0"/>
              <a:t>U-Net: 2x2 </a:t>
            </a:r>
            <a:r>
              <a:rPr lang="en-US" sz="4400" dirty="0" err="1"/>
              <a:t>Upconvolution</a:t>
            </a:r>
            <a:endParaRPr lang="en-US" sz="44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7F9B39F-3259-7547-83CE-28C06E3AB62F}"/>
              </a:ext>
            </a:extLst>
          </p:cNvPr>
          <p:cNvGraphicFramePr>
            <a:graphicFrameLocks noGrp="1"/>
          </p:cNvGraphicFramePr>
          <p:nvPr/>
        </p:nvGraphicFramePr>
        <p:xfrm>
          <a:off x="9292402" y="2927700"/>
          <a:ext cx="1833564" cy="1837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865937441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2563894354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048967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2041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DD28E6B-EAB0-9F48-B357-48035EB7C7EB}"/>
              </a:ext>
            </a:extLst>
          </p:cNvPr>
          <p:cNvGraphicFramePr>
            <a:graphicFrameLocks noGrp="1"/>
          </p:cNvGraphicFramePr>
          <p:nvPr/>
        </p:nvGraphicFramePr>
        <p:xfrm>
          <a:off x="7530277" y="3387149"/>
          <a:ext cx="916782" cy="91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DE02CC-FE99-C84D-B933-1EE25A1B00FA}"/>
              </a:ext>
            </a:extLst>
          </p:cNvPr>
          <p:cNvCxnSpPr/>
          <p:nvPr/>
        </p:nvCxnSpPr>
        <p:spPr>
          <a:xfrm>
            <a:off x="8639942" y="3846598"/>
            <a:ext cx="4429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0204312-75C8-C842-A89C-020EDD5D44E8}"/>
              </a:ext>
            </a:extLst>
          </p:cNvPr>
          <p:cNvGraphicFramePr>
            <a:graphicFrameLocks noGrp="1"/>
          </p:cNvGraphicFramePr>
          <p:nvPr/>
        </p:nvGraphicFramePr>
        <p:xfrm>
          <a:off x="7530277" y="5188735"/>
          <a:ext cx="916782" cy="91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CB6A8E-6ADD-6449-974D-F274FE886F95}"/>
              </a:ext>
            </a:extLst>
          </p:cNvPr>
          <p:cNvSpPr txBox="1"/>
          <p:nvPr/>
        </p:nvSpPr>
        <p:spPr>
          <a:xfrm>
            <a:off x="5677157" y="5463518"/>
            <a:ext cx="1469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Learned filter</a:t>
            </a:r>
          </a:p>
        </p:txBody>
      </p:sp>
    </p:spTree>
    <p:extLst>
      <p:ext uri="{BB962C8B-B14F-4D97-AF65-F5344CB8AC3E}">
        <p14:creationId xmlns:p14="http://schemas.microsoft.com/office/powerpoint/2010/main" val="37849951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53CF6-D4F9-D047-BFF4-57BEAF784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411686" cy="1782761"/>
          </a:xfrm>
        </p:spPr>
        <p:txBody>
          <a:bodyPr>
            <a:noAutofit/>
          </a:bodyPr>
          <a:lstStyle/>
          <a:p>
            <a:r>
              <a:rPr lang="en-US" sz="4400" dirty="0" err="1"/>
              <a:t>SegNet</a:t>
            </a:r>
            <a:r>
              <a:rPr lang="en-US" sz="4400" dirty="0"/>
              <a:t>: </a:t>
            </a:r>
            <a:r>
              <a:rPr lang="en-US" sz="4400" dirty="0" err="1"/>
              <a:t>Upsampling</a:t>
            </a:r>
            <a:r>
              <a:rPr lang="en-US" sz="4400" dirty="0"/>
              <a:t> w/ Stored Pooling Indices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AD28B69-1EEA-844A-B1E0-F0F1118DD733}"/>
              </a:ext>
            </a:extLst>
          </p:cNvPr>
          <p:cNvGraphicFramePr>
            <a:graphicFrameLocks noGrp="1"/>
          </p:cNvGraphicFramePr>
          <p:nvPr/>
        </p:nvGraphicFramePr>
        <p:xfrm>
          <a:off x="3131088" y="2927700"/>
          <a:ext cx="1833564" cy="1837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865937441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2563894354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048967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2041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65024B8-3613-C44A-AA5F-A3C04ACFFDD8}"/>
              </a:ext>
            </a:extLst>
          </p:cNvPr>
          <p:cNvGraphicFramePr>
            <a:graphicFrameLocks noGrp="1"/>
          </p:cNvGraphicFramePr>
          <p:nvPr/>
        </p:nvGraphicFramePr>
        <p:xfrm>
          <a:off x="1368963" y="3387149"/>
          <a:ext cx="916782" cy="91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A7D1BB-3CE9-C44A-9E12-E2E506769154}"/>
              </a:ext>
            </a:extLst>
          </p:cNvPr>
          <p:cNvCxnSpPr/>
          <p:nvPr/>
        </p:nvCxnSpPr>
        <p:spPr>
          <a:xfrm>
            <a:off x="2478628" y="3846598"/>
            <a:ext cx="4429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E457776B-EF7C-4746-A628-00A1135F323D}"/>
              </a:ext>
            </a:extLst>
          </p:cNvPr>
          <p:cNvSpPr txBox="1">
            <a:spLocks/>
          </p:cNvSpPr>
          <p:nvPr/>
        </p:nvSpPr>
        <p:spPr>
          <a:xfrm>
            <a:off x="6411686" y="0"/>
            <a:ext cx="5780314" cy="1782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r>
              <a:rPr lang="en-US" sz="4400" dirty="0"/>
              <a:t>U-Net: 2x2 </a:t>
            </a:r>
            <a:r>
              <a:rPr lang="en-US" sz="4400" dirty="0" err="1"/>
              <a:t>Upconvolution</a:t>
            </a:r>
            <a:endParaRPr lang="en-US" sz="44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7F9B39F-3259-7547-83CE-28C06E3AB62F}"/>
              </a:ext>
            </a:extLst>
          </p:cNvPr>
          <p:cNvGraphicFramePr>
            <a:graphicFrameLocks noGrp="1"/>
          </p:cNvGraphicFramePr>
          <p:nvPr/>
        </p:nvGraphicFramePr>
        <p:xfrm>
          <a:off x="9292402" y="2927700"/>
          <a:ext cx="1833564" cy="1837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865937441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2563894354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048967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2041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DD28E6B-EAB0-9F48-B357-48035EB7C7EB}"/>
              </a:ext>
            </a:extLst>
          </p:cNvPr>
          <p:cNvGraphicFramePr>
            <a:graphicFrameLocks noGrp="1"/>
          </p:cNvGraphicFramePr>
          <p:nvPr/>
        </p:nvGraphicFramePr>
        <p:xfrm>
          <a:off x="7530277" y="3387149"/>
          <a:ext cx="916782" cy="91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DE02CC-FE99-C84D-B933-1EE25A1B00FA}"/>
              </a:ext>
            </a:extLst>
          </p:cNvPr>
          <p:cNvCxnSpPr/>
          <p:nvPr/>
        </p:nvCxnSpPr>
        <p:spPr>
          <a:xfrm>
            <a:off x="8639942" y="3846598"/>
            <a:ext cx="4429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0204312-75C8-C842-A89C-020EDD5D44E8}"/>
              </a:ext>
            </a:extLst>
          </p:cNvPr>
          <p:cNvGraphicFramePr>
            <a:graphicFrameLocks noGrp="1"/>
          </p:cNvGraphicFramePr>
          <p:nvPr/>
        </p:nvGraphicFramePr>
        <p:xfrm>
          <a:off x="7530277" y="5188735"/>
          <a:ext cx="916782" cy="91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CB6A8E-6ADD-6449-974D-F274FE886F95}"/>
              </a:ext>
            </a:extLst>
          </p:cNvPr>
          <p:cNvSpPr txBox="1"/>
          <p:nvPr/>
        </p:nvSpPr>
        <p:spPr>
          <a:xfrm>
            <a:off x="5677157" y="5463518"/>
            <a:ext cx="1469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Learned filter</a:t>
            </a:r>
          </a:p>
        </p:txBody>
      </p:sp>
    </p:spTree>
    <p:extLst>
      <p:ext uri="{BB962C8B-B14F-4D97-AF65-F5344CB8AC3E}">
        <p14:creationId xmlns:p14="http://schemas.microsoft.com/office/powerpoint/2010/main" val="262935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8AFCBE-05CD-E049-904A-5BB47FBBE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49" y="2674938"/>
            <a:ext cx="8420100" cy="31369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EE1CDE9-7FAD-3F49-AA0E-154160EEB0C5}"/>
              </a:ext>
            </a:extLst>
          </p:cNvPr>
          <p:cNvSpPr txBox="1">
            <a:spLocks/>
          </p:cNvSpPr>
          <p:nvPr/>
        </p:nvSpPr>
        <p:spPr>
          <a:xfrm>
            <a:off x="0" y="222253"/>
            <a:ext cx="12191999" cy="183832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1A57"/>
                </a:solidFill>
                <a:effectLst/>
                <a:uLnTx/>
                <a:uFillTx/>
                <a:latin typeface="Helvetica"/>
                <a:ea typeface="+mj-ea"/>
                <a:cs typeface="+mj-cs"/>
              </a:rPr>
              <a:t>Detection: propose regions </a:t>
            </a:r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1A57"/>
                </a:solidFill>
                <a:effectLst/>
                <a:uLnTx/>
                <a:uFillTx/>
                <a:latin typeface="Helvetica"/>
                <a:ea typeface="+mj-ea"/>
                <a:cs typeface="+mj-cs"/>
              </a:rPr>
              <a:t>and predict their labels</a:t>
            </a:r>
          </a:p>
        </p:txBody>
      </p:sp>
    </p:spTree>
    <p:extLst>
      <p:ext uri="{BB962C8B-B14F-4D97-AF65-F5344CB8AC3E}">
        <p14:creationId xmlns:p14="http://schemas.microsoft.com/office/powerpoint/2010/main" val="2276216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ACE31-82C7-DF4E-878E-F2967EE85565}"/>
              </a:ext>
            </a:extLst>
          </p:cNvPr>
          <p:cNvSpPr txBox="1">
            <a:spLocks/>
          </p:cNvSpPr>
          <p:nvPr/>
        </p:nvSpPr>
        <p:spPr>
          <a:xfrm>
            <a:off x="0" y="146960"/>
            <a:ext cx="12192000" cy="905985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1A57"/>
                </a:solidFill>
                <a:effectLst/>
                <a:uLnTx/>
                <a:uFillTx/>
                <a:latin typeface="Helvetica"/>
                <a:ea typeface="+mj-ea"/>
                <a:cs typeface="+mj-cs"/>
              </a:rPr>
              <a:t>Detection Output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D545E-99D8-4E45-94D2-86BAF98D0261}"/>
              </a:ext>
            </a:extLst>
          </p:cNvPr>
          <p:cNvSpPr txBox="1"/>
          <p:nvPr/>
        </p:nvSpPr>
        <p:spPr>
          <a:xfrm>
            <a:off x="5135176" y="1351921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Number of classes C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08747359-AABE-AD41-91EB-C7A306C75A44}"/>
              </a:ext>
            </a:extLst>
          </p:cNvPr>
          <p:cNvSpPr/>
          <p:nvPr/>
        </p:nvSpPr>
        <p:spPr>
          <a:xfrm rot="16200000">
            <a:off x="5978939" y="-485681"/>
            <a:ext cx="414338" cy="5011743"/>
          </a:xfrm>
          <a:prstGeom prst="rightBrace">
            <a:avLst>
              <a:gd name="adj1" fmla="val 5660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6A6F54-1E7E-8C42-80EF-DF72E4C78EC9}"/>
              </a:ext>
            </a:extLst>
          </p:cNvPr>
          <p:cNvSpPr txBox="1"/>
          <p:nvPr/>
        </p:nvSpPr>
        <p:spPr>
          <a:xfrm>
            <a:off x="5412652" y="2159102"/>
            <a:ext cx="1546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Rows sum to 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3993F445-AEC6-0446-9D18-926ADA0FC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088432"/>
              </p:ext>
            </p:extLst>
          </p:nvPr>
        </p:nvGraphicFramePr>
        <p:xfrm>
          <a:off x="3680236" y="2512802"/>
          <a:ext cx="5011741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3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440623976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2300620790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387841067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2317106339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3112262120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1492693499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>
                          <a:solidFill>
                            <a:schemeClr val="tx1"/>
                          </a:solidFill>
                        </a:rPr>
                        <a:t>i1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>
                          <a:solidFill>
                            <a:schemeClr val="tx1"/>
                          </a:solidFill>
                        </a:rPr>
                        <a:t>i2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>
                          <a:solidFill>
                            <a:schemeClr val="tx1"/>
                          </a:solidFill>
                        </a:rPr>
                        <a:t>i3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>
                          <a:solidFill>
                            <a:schemeClr val="tx1"/>
                          </a:solidFill>
                        </a:rPr>
                        <a:t>i4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>
                          <a:solidFill>
                            <a:schemeClr val="tx1"/>
                          </a:solidFill>
                        </a:rPr>
                        <a:t>i5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240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 err="1">
                          <a:solidFill>
                            <a:schemeClr val="tx1"/>
                          </a:solidFill>
                        </a:rPr>
                        <a:t>iC</a:t>
                      </a:r>
                      <a:endParaRPr lang="en-US" sz="240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781FF66-2895-2146-B6A7-2DF5E79CDFDF}"/>
                  </a:ext>
                </a:extLst>
              </p:cNvPr>
              <p:cNvSpPr txBox="1"/>
              <p:nvPr/>
            </p:nvSpPr>
            <p:spPr>
              <a:xfrm>
                <a:off x="4622740" y="5603029"/>
                <a:ext cx="3126730" cy="512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97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sz="2797" b="0" i="1" baseline="-2500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𝑖𝑗</m:t>
                      </m:r>
                      <m:r>
                        <a:rPr lang="en-US" sz="2797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797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797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797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97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797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797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e>
                        <m:e>
                          <m:sSub>
                            <m:sSubPr>
                              <m:ctrlPr>
                                <a:rPr lang="en-US" sz="2797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97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797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781FF66-2895-2146-B6A7-2DF5E79CD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740" y="5603029"/>
                <a:ext cx="3126730" cy="512576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8071D07-5233-AA4B-AE65-5912EEC2D4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539774"/>
              </p:ext>
            </p:extLst>
          </p:nvPr>
        </p:nvGraphicFramePr>
        <p:xfrm>
          <a:off x="3680231" y="3472391"/>
          <a:ext cx="5011741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3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440623976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2300620790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387841067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2317106339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3112262120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1492693499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>
                          <a:solidFill>
                            <a:schemeClr val="tx1"/>
                          </a:solidFill>
                        </a:rPr>
                        <a:t>i1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>
                          <a:solidFill>
                            <a:schemeClr val="tx1"/>
                          </a:solidFill>
                        </a:rPr>
                        <a:t>i2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>
                          <a:solidFill>
                            <a:schemeClr val="tx1"/>
                          </a:solidFill>
                        </a:rPr>
                        <a:t>i3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>
                          <a:solidFill>
                            <a:schemeClr val="tx1"/>
                          </a:solidFill>
                        </a:rPr>
                        <a:t>i4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>
                          <a:solidFill>
                            <a:schemeClr val="tx1"/>
                          </a:solidFill>
                        </a:rPr>
                        <a:t>i5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240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 err="1">
                          <a:solidFill>
                            <a:schemeClr val="tx1"/>
                          </a:solidFill>
                        </a:rPr>
                        <a:t>iC</a:t>
                      </a:r>
                      <a:endParaRPr lang="en-US" sz="240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311A533-DCFF-6849-8CF7-65FA9F326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477060"/>
              </p:ext>
            </p:extLst>
          </p:nvPr>
        </p:nvGraphicFramePr>
        <p:xfrm>
          <a:off x="3680232" y="4437976"/>
          <a:ext cx="5011741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3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440623976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2300620790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387841067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2317106339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3112262120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1492693499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>
                          <a:solidFill>
                            <a:schemeClr val="tx1"/>
                          </a:solidFill>
                        </a:rPr>
                        <a:t>i1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>
                          <a:solidFill>
                            <a:schemeClr val="tx1"/>
                          </a:solidFill>
                        </a:rPr>
                        <a:t>i2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>
                          <a:solidFill>
                            <a:schemeClr val="tx1"/>
                          </a:solidFill>
                        </a:rPr>
                        <a:t>i3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>
                          <a:solidFill>
                            <a:schemeClr val="tx1"/>
                          </a:solidFill>
                        </a:rPr>
                        <a:t>i4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>
                          <a:solidFill>
                            <a:schemeClr val="tx1"/>
                          </a:solidFill>
                        </a:rPr>
                        <a:t>i5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240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 err="1">
                          <a:solidFill>
                            <a:schemeClr val="tx1"/>
                          </a:solidFill>
                        </a:rPr>
                        <a:t>iC</a:t>
                      </a:r>
                      <a:endParaRPr lang="en-US" sz="240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sp>
        <p:nvSpPr>
          <p:cNvPr id="12" name="Right Brace 11">
            <a:extLst>
              <a:ext uri="{FF2B5EF4-FFF2-40B4-BE49-F238E27FC236}">
                <a16:creationId xmlns:a16="http://schemas.microsoft.com/office/drawing/2014/main" id="{45603341-74DA-CC42-B0B5-27A6D2D4ACBE}"/>
              </a:ext>
            </a:extLst>
          </p:cNvPr>
          <p:cNvSpPr/>
          <p:nvPr/>
        </p:nvSpPr>
        <p:spPr>
          <a:xfrm rot="10800000">
            <a:off x="2988408" y="2512801"/>
            <a:ext cx="414338" cy="2633027"/>
          </a:xfrm>
          <a:prstGeom prst="rightBrace">
            <a:avLst>
              <a:gd name="adj1" fmla="val 5660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ACEF8-63FF-B448-B8E2-EB2827137A72}"/>
              </a:ext>
            </a:extLst>
          </p:cNvPr>
          <p:cNvSpPr txBox="1"/>
          <p:nvPr/>
        </p:nvSpPr>
        <p:spPr>
          <a:xfrm>
            <a:off x="587259" y="3314574"/>
            <a:ext cx="21236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Variable 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Number of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Detected Regions of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Interest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(index omitted)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0181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ACE31-82C7-DF4E-878E-F2967EE85565}"/>
              </a:ext>
            </a:extLst>
          </p:cNvPr>
          <p:cNvSpPr txBox="1">
            <a:spLocks/>
          </p:cNvSpPr>
          <p:nvPr/>
        </p:nvSpPr>
        <p:spPr>
          <a:xfrm>
            <a:off x="0" y="146960"/>
            <a:ext cx="12192000" cy="905985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1A57"/>
                </a:solidFill>
                <a:effectLst/>
                <a:uLnTx/>
                <a:uFillTx/>
                <a:latin typeface="Helvetica"/>
                <a:ea typeface="+mj-ea"/>
                <a:cs typeface="+mj-cs"/>
              </a:rPr>
              <a:t>Detection Output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D545E-99D8-4E45-94D2-86BAF98D0261}"/>
              </a:ext>
            </a:extLst>
          </p:cNvPr>
          <p:cNvSpPr txBox="1"/>
          <p:nvPr/>
        </p:nvSpPr>
        <p:spPr>
          <a:xfrm>
            <a:off x="5135176" y="1351921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Number of classes C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08747359-AABE-AD41-91EB-C7A306C75A44}"/>
              </a:ext>
            </a:extLst>
          </p:cNvPr>
          <p:cNvSpPr/>
          <p:nvPr/>
        </p:nvSpPr>
        <p:spPr>
          <a:xfrm rot="16200000">
            <a:off x="5978939" y="-485681"/>
            <a:ext cx="414338" cy="5011743"/>
          </a:xfrm>
          <a:prstGeom prst="rightBrace">
            <a:avLst>
              <a:gd name="adj1" fmla="val 5660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6A6F54-1E7E-8C42-80EF-DF72E4C78EC9}"/>
              </a:ext>
            </a:extLst>
          </p:cNvPr>
          <p:cNvSpPr txBox="1"/>
          <p:nvPr/>
        </p:nvSpPr>
        <p:spPr>
          <a:xfrm>
            <a:off x="5412652" y="2159102"/>
            <a:ext cx="1546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Rows sum to 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3993F445-AEC6-0446-9D18-926ADA0FC14C}"/>
              </a:ext>
            </a:extLst>
          </p:cNvPr>
          <p:cNvGraphicFramePr>
            <a:graphicFrameLocks noGrp="1"/>
          </p:cNvGraphicFramePr>
          <p:nvPr/>
        </p:nvGraphicFramePr>
        <p:xfrm>
          <a:off x="3680236" y="2512802"/>
          <a:ext cx="5011741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3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440623976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2300620790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387841067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2317106339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3112262120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1492693499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>
                          <a:solidFill>
                            <a:schemeClr val="tx1"/>
                          </a:solidFill>
                        </a:rPr>
                        <a:t>i1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>
                          <a:solidFill>
                            <a:schemeClr val="tx1"/>
                          </a:solidFill>
                        </a:rPr>
                        <a:t>i2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>
                          <a:solidFill>
                            <a:schemeClr val="tx1"/>
                          </a:solidFill>
                        </a:rPr>
                        <a:t>i3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>
                          <a:solidFill>
                            <a:schemeClr val="tx1"/>
                          </a:solidFill>
                        </a:rPr>
                        <a:t>i4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>
                          <a:solidFill>
                            <a:schemeClr val="tx1"/>
                          </a:solidFill>
                        </a:rPr>
                        <a:t>i5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240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 err="1">
                          <a:solidFill>
                            <a:schemeClr val="tx1"/>
                          </a:solidFill>
                        </a:rPr>
                        <a:t>iC</a:t>
                      </a:r>
                      <a:endParaRPr lang="en-US" sz="240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781FF66-2895-2146-B6A7-2DF5E79CDFDF}"/>
                  </a:ext>
                </a:extLst>
              </p:cNvPr>
              <p:cNvSpPr txBox="1"/>
              <p:nvPr/>
            </p:nvSpPr>
            <p:spPr>
              <a:xfrm>
                <a:off x="4622740" y="5603029"/>
                <a:ext cx="3126730" cy="512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97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sz="2797" b="0" i="1" baseline="-25000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𝑖𝑗</m:t>
                      </m:r>
                      <m:r>
                        <a:rPr lang="en-US" sz="2797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797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797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797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97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797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797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2797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e>
                        <m:e>
                          <m:sSub>
                            <m:sSubPr>
                              <m:ctrlPr>
                                <a:rPr lang="en-US" sz="2797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797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797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797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781FF66-2895-2146-B6A7-2DF5E79CD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2740" y="5603029"/>
                <a:ext cx="3126730" cy="512576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311A533-DCFF-6849-8CF7-65FA9F326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783856"/>
              </p:ext>
            </p:extLst>
          </p:nvPr>
        </p:nvGraphicFramePr>
        <p:xfrm>
          <a:off x="3680230" y="3435319"/>
          <a:ext cx="5011741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3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440623976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2300620790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387841067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2317106339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3112262120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1492693499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>
                          <a:solidFill>
                            <a:schemeClr val="tx1"/>
                          </a:solidFill>
                        </a:rPr>
                        <a:t>i1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>
                          <a:solidFill>
                            <a:schemeClr val="tx1"/>
                          </a:solidFill>
                        </a:rPr>
                        <a:t>i2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>
                          <a:solidFill>
                            <a:schemeClr val="tx1"/>
                          </a:solidFill>
                        </a:rPr>
                        <a:t>i3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>
                          <a:solidFill>
                            <a:schemeClr val="tx1"/>
                          </a:solidFill>
                        </a:rPr>
                        <a:t>i4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>
                          <a:solidFill>
                            <a:schemeClr val="tx1"/>
                          </a:solidFill>
                        </a:rPr>
                        <a:t>i5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240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 err="1">
                          <a:solidFill>
                            <a:schemeClr val="tx1"/>
                          </a:solidFill>
                        </a:rPr>
                        <a:t>iC</a:t>
                      </a:r>
                      <a:endParaRPr lang="en-US" sz="240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sp>
        <p:nvSpPr>
          <p:cNvPr id="12" name="Right Brace 11">
            <a:extLst>
              <a:ext uri="{FF2B5EF4-FFF2-40B4-BE49-F238E27FC236}">
                <a16:creationId xmlns:a16="http://schemas.microsoft.com/office/drawing/2014/main" id="{45603341-74DA-CC42-B0B5-27A6D2D4ACBE}"/>
              </a:ext>
            </a:extLst>
          </p:cNvPr>
          <p:cNvSpPr/>
          <p:nvPr/>
        </p:nvSpPr>
        <p:spPr>
          <a:xfrm rot="10800000">
            <a:off x="2988408" y="2512800"/>
            <a:ext cx="414338" cy="1630371"/>
          </a:xfrm>
          <a:prstGeom prst="rightBrace">
            <a:avLst>
              <a:gd name="adj1" fmla="val 5660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ACEF8-63FF-B448-B8E2-EB2827137A72}"/>
              </a:ext>
            </a:extLst>
          </p:cNvPr>
          <p:cNvSpPr txBox="1"/>
          <p:nvPr/>
        </p:nvSpPr>
        <p:spPr>
          <a:xfrm>
            <a:off x="1164457" y="3120610"/>
            <a:ext cx="16852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 detected ROIs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(index omitted)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EDA867-BD2E-0E4E-99F5-8881C4C16E1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53599" y="4547717"/>
            <a:ext cx="2242703" cy="168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730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ACE31-82C7-DF4E-878E-F2967EE85565}"/>
              </a:ext>
            </a:extLst>
          </p:cNvPr>
          <p:cNvSpPr txBox="1">
            <a:spLocks/>
          </p:cNvSpPr>
          <p:nvPr/>
        </p:nvSpPr>
        <p:spPr>
          <a:xfrm>
            <a:off x="0" y="146960"/>
            <a:ext cx="12192000" cy="905985"/>
          </a:xfrm>
          <a:prstGeom prst="rect">
            <a:avLst/>
          </a:prstGeom>
        </p:spPr>
        <p:txBody>
          <a:bodyPr/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1A57"/>
                </a:solidFill>
                <a:effectLst/>
                <a:uLnTx/>
                <a:uFillTx/>
                <a:latin typeface="Helvetica"/>
                <a:ea typeface="+mj-ea"/>
                <a:cs typeface="+mj-cs"/>
              </a:rPr>
              <a:t>Detection Output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D545E-99D8-4E45-94D2-86BAF98D0261}"/>
              </a:ext>
            </a:extLst>
          </p:cNvPr>
          <p:cNvSpPr txBox="1"/>
          <p:nvPr/>
        </p:nvSpPr>
        <p:spPr>
          <a:xfrm>
            <a:off x="5135176" y="853151"/>
            <a:ext cx="2101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Number of classes C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08747359-AABE-AD41-91EB-C7A306C75A44}"/>
              </a:ext>
            </a:extLst>
          </p:cNvPr>
          <p:cNvSpPr/>
          <p:nvPr/>
        </p:nvSpPr>
        <p:spPr>
          <a:xfrm rot="16200000">
            <a:off x="5978939" y="-984451"/>
            <a:ext cx="414338" cy="5011743"/>
          </a:xfrm>
          <a:prstGeom prst="rightBrace">
            <a:avLst>
              <a:gd name="adj1" fmla="val 5660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6A6F54-1E7E-8C42-80EF-DF72E4C78EC9}"/>
              </a:ext>
            </a:extLst>
          </p:cNvPr>
          <p:cNvSpPr txBox="1"/>
          <p:nvPr/>
        </p:nvSpPr>
        <p:spPr>
          <a:xfrm>
            <a:off x="5412652" y="1660332"/>
            <a:ext cx="1546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Rows sum to 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3993F445-AEC6-0446-9D18-926ADA0FC1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811884"/>
              </p:ext>
            </p:extLst>
          </p:nvPr>
        </p:nvGraphicFramePr>
        <p:xfrm>
          <a:off x="3680236" y="2014032"/>
          <a:ext cx="5011741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3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440623976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2300620790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387841067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2317106339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3112262120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1492693499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>
                          <a:solidFill>
                            <a:schemeClr val="tx1"/>
                          </a:solidFill>
                        </a:rPr>
                        <a:t>i1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>
                          <a:solidFill>
                            <a:schemeClr val="tx1"/>
                          </a:solidFill>
                        </a:rPr>
                        <a:t>i2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>
                          <a:solidFill>
                            <a:schemeClr val="tx1"/>
                          </a:solidFill>
                        </a:rPr>
                        <a:t>i3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>
                          <a:solidFill>
                            <a:schemeClr val="tx1"/>
                          </a:solidFill>
                        </a:rPr>
                        <a:t>i4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>
                          <a:solidFill>
                            <a:schemeClr val="tx1"/>
                          </a:solidFill>
                        </a:rPr>
                        <a:t>i5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240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 err="1">
                          <a:solidFill>
                            <a:schemeClr val="tx1"/>
                          </a:solidFill>
                        </a:rPr>
                        <a:t>iC</a:t>
                      </a:r>
                      <a:endParaRPr lang="en-US" sz="240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311A533-DCFF-6849-8CF7-65FA9F326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210042"/>
              </p:ext>
            </p:extLst>
          </p:nvPr>
        </p:nvGraphicFramePr>
        <p:xfrm>
          <a:off x="3680230" y="2936549"/>
          <a:ext cx="5011741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3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440623976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2300620790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387841067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2317106339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3112262120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1492693499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>
                          <a:solidFill>
                            <a:schemeClr val="tx1"/>
                          </a:solidFill>
                        </a:rPr>
                        <a:t>i1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>
                          <a:solidFill>
                            <a:schemeClr val="tx1"/>
                          </a:solidFill>
                        </a:rPr>
                        <a:t>i2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>
                          <a:solidFill>
                            <a:schemeClr val="tx1"/>
                          </a:solidFill>
                        </a:rPr>
                        <a:t>i3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>
                          <a:solidFill>
                            <a:schemeClr val="tx1"/>
                          </a:solidFill>
                        </a:rPr>
                        <a:t>i4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>
                          <a:solidFill>
                            <a:schemeClr val="tx1"/>
                          </a:solidFill>
                        </a:rPr>
                        <a:t>i5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240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 err="1">
                          <a:solidFill>
                            <a:schemeClr val="tx1"/>
                          </a:solidFill>
                        </a:rPr>
                        <a:t>iC</a:t>
                      </a:r>
                      <a:endParaRPr lang="en-US" sz="240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sp>
        <p:nvSpPr>
          <p:cNvPr id="12" name="Right Brace 11">
            <a:extLst>
              <a:ext uri="{FF2B5EF4-FFF2-40B4-BE49-F238E27FC236}">
                <a16:creationId xmlns:a16="http://schemas.microsoft.com/office/drawing/2014/main" id="{45603341-74DA-CC42-B0B5-27A6D2D4ACBE}"/>
              </a:ext>
            </a:extLst>
          </p:cNvPr>
          <p:cNvSpPr/>
          <p:nvPr/>
        </p:nvSpPr>
        <p:spPr>
          <a:xfrm rot="10800000">
            <a:off x="2988408" y="2014029"/>
            <a:ext cx="414338" cy="4335421"/>
          </a:xfrm>
          <a:prstGeom prst="rightBrace">
            <a:avLst>
              <a:gd name="adj1" fmla="val 56609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0ACEF8-63FF-B448-B8E2-EB2827137A72}"/>
              </a:ext>
            </a:extLst>
          </p:cNvPr>
          <p:cNvSpPr txBox="1"/>
          <p:nvPr/>
        </p:nvSpPr>
        <p:spPr>
          <a:xfrm>
            <a:off x="1164460" y="3993441"/>
            <a:ext cx="16852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prstClr val="black"/>
                </a:solidFill>
                <a:latin typeface="Calibri"/>
              </a:rPr>
              <a:t>5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detected ROIs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(index omitted)</a:t>
            </a: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EDA867-BD2E-0E4E-99F5-8881C4C16E1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53599" y="4547717"/>
            <a:ext cx="2242703" cy="1682105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087915F-B593-DD4D-9484-4C14F5AAD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861000"/>
              </p:ext>
            </p:extLst>
          </p:nvPr>
        </p:nvGraphicFramePr>
        <p:xfrm>
          <a:off x="3680230" y="3827815"/>
          <a:ext cx="5011741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3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440623976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2300620790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387841067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2317106339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3112262120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1492693499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>
                          <a:solidFill>
                            <a:schemeClr val="tx1"/>
                          </a:solidFill>
                        </a:rPr>
                        <a:t>i1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>
                          <a:solidFill>
                            <a:schemeClr val="tx1"/>
                          </a:solidFill>
                        </a:rPr>
                        <a:t>i2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>
                          <a:solidFill>
                            <a:schemeClr val="tx1"/>
                          </a:solidFill>
                        </a:rPr>
                        <a:t>i3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>
                          <a:solidFill>
                            <a:schemeClr val="tx1"/>
                          </a:solidFill>
                        </a:rPr>
                        <a:t>i4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>
                          <a:solidFill>
                            <a:schemeClr val="tx1"/>
                          </a:solidFill>
                        </a:rPr>
                        <a:t>i5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240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 err="1">
                          <a:solidFill>
                            <a:schemeClr val="tx1"/>
                          </a:solidFill>
                        </a:rPr>
                        <a:t>iC</a:t>
                      </a:r>
                      <a:endParaRPr lang="en-US" sz="240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54D3CCFB-DCFE-6A48-B630-CCBC5A02C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320966"/>
              </p:ext>
            </p:extLst>
          </p:nvPr>
        </p:nvGraphicFramePr>
        <p:xfrm>
          <a:off x="3680224" y="4750332"/>
          <a:ext cx="5011741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3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440623976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2300620790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387841067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2317106339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3112262120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1492693499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>
                          <a:solidFill>
                            <a:schemeClr val="tx1"/>
                          </a:solidFill>
                        </a:rPr>
                        <a:t>i1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>
                          <a:solidFill>
                            <a:schemeClr val="tx1"/>
                          </a:solidFill>
                        </a:rPr>
                        <a:t>i2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>
                          <a:solidFill>
                            <a:schemeClr val="tx1"/>
                          </a:solidFill>
                        </a:rPr>
                        <a:t>i3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>
                          <a:solidFill>
                            <a:schemeClr val="tx1"/>
                          </a:solidFill>
                        </a:rPr>
                        <a:t>i4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>
                          <a:solidFill>
                            <a:schemeClr val="tx1"/>
                          </a:solidFill>
                        </a:rPr>
                        <a:t>i5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240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 err="1">
                          <a:solidFill>
                            <a:schemeClr val="tx1"/>
                          </a:solidFill>
                        </a:rPr>
                        <a:t>iC</a:t>
                      </a:r>
                      <a:endParaRPr lang="en-US" sz="240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600BDC07-3B97-724C-8C86-D58F5437DD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168454"/>
              </p:ext>
            </p:extLst>
          </p:nvPr>
        </p:nvGraphicFramePr>
        <p:xfrm>
          <a:off x="3680223" y="5641598"/>
          <a:ext cx="5011741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963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440623976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2300620790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387841067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2317106339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3112262120"/>
                    </a:ext>
                  </a:extLst>
                </a:gridCol>
                <a:gridCol w="715963">
                  <a:extLst>
                    <a:ext uri="{9D8B030D-6E8A-4147-A177-3AD203B41FA5}">
                      <a16:colId xmlns:a16="http://schemas.microsoft.com/office/drawing/2014/main" val="1492693499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>
                          <a:solidFill>
                            <a:schemeClr val="tx1"/>
                          </a:solidFill>
                        </a:rPr>
                        <a:t>i1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>
                          <a:solidFill>
                            <a:schemeClr val="tx1"/>
                          </a:solidFill>
                        </a:rPr>
                        <a:t>i2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>
                          <a:solidFill>
                            <a:schemeClr val="tx1"/>
                          </a:solidFill>
                        </a:rPr>
                        <a:t>i3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>
                          <a:solidFill>
                            <a:schemeClr val="tx1"/>
                          </a:solidFill>
                        </a:rPr>
                        <a:t>i4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>
                          <a:solidFill>
                            <a:schemeClr val="tx1"/>
                          </a:solidFill>
                        </a:rPr>
                        <a:t>i5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240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i="1" dirty="0" err="1">
                          <a:solidFill>
                            <a:schemeClr val="tx1"/>
                          </a:solidFill>
                        </a:rPr>
                        <a:t>p</a:t>
                      </a:r>
                      <a:r>
                        <a:rPr lang="en-US" sz="2400" i="1" baseline="-25000" dirty="0" err="1">
                          <a:solidFill>
                            <a:schemeClr val="tx1"/>
                          </a:solidFill>
                        </a:rPr>
                        <a:t>iC</a:t>
                      </a:r>
                      <a:endParaRPr lang="en-US" sz="2400" i="1" baseline="-25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2833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9657"/>
            <a:ext cx="12192000" cy="737166"/>
          </a:xfrm>
        </p:spPr>
        <p:txBody>
          <a:bodyPr>
            <a:noAutofit/>
          </a:bodyPr>
          <a:lstStyle/>
          <a:p>
            <a:r>
              <a:rPr lang="en-US" sz="4400" dirty="0"/>
              <a:t>Detection in medicine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0220"/>
          <a:stretch/>
        </p:blipFill>
        <p:spPr>
          <a:xfrm>
            <a:off x="7154837" y="1000857"/>
            <a:ext cx="3952374" cy="418074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79142" y="5720685"/>
            <a:ext cx="4503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van </a:t>
            </a:r>
            <a:r>
              <a:rPr lang="en-US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Ginneken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 et al., </a:t>
            </a:r>
            <a:r>
              <a:rPr lang="en-US" sz="1600" i="1" dirty="0">
                <a:solidFill>
                  <a:srgbClr val="222222"/>
                </a:solidFill>
                <a:latin typeface="Arial" panose="020B0604020202020204" pitchFamily="34" charset="0"/>
              </a:rPr>
              <a:t>Biomedical Imaging, 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2015</a:t>
            </a:r>
            <a:endParaRPr lang="en-US" sz="1600" dirty="0"/>
          </a:p>
        </p:txBody>
      </p:sp>
      <p:pic>
        <p:nvPicPr>
          <p:cNvPr id="7" name="Picture 1" descr="page10image50719920">
            <a:extLst>
              <a:ext uri="{FF2B5EF4-FFF2-40B4-BE49-F238E27FC236}">
                <a16:creationId xmlns:a16="http://schemas.microsoft.com/office/drawing/2014/main" id="{63B0D3B0-8490-984B-9A4B-01165BA472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7522" y="1439353"/>
            <a:ext cx="5738478" cy="33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62DD2B5-05E0-4649-BE04-3B425A29529C}"/>
              </a:ext>
            </a:extLst>
          </p:cNvPr>
          <p:cNvSpPr/>
          <p:nvPr/>
        </p:nvSpPr>
        <p:spPr>
          <a:xfrm>
            <a:off x="1817842" y="5720685"/>
            <a:ext cx="28178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-apple-system"/>
                <a:ea typeface="+mn-ea"/>
                <a:cs typeface="+mn-cs"/>
              </a:rPr>
              <a:t>Kawazoe et al., 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-apple-system"/>
                <a:ea typeface="+mn-ea"/>
                <a:cs typeface="+mn-cs"/>
              </a:rPr>
              <a:t>J. Imaging, 2018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A7144-7DDA-5447-9D19-A4F9E5CA04EA}"/>
              </a:ext>
            </a:extLst>
          </p:cNvPr>
          <p:cNvSpPr/>
          <p:nvPr/>
        </p:nvSpPr>
        <p:spPr>
          <a:xfrm>
            <a:off x="1266801" y="5351353"/>
            <a:ext cx="391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Glomerular Detection with Faster-RCNN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BEE274-40C5-6B4F-AB58-5843650360E4}"/>
              </a:ext>
            </a:extLst>
          </p:cNvPr>
          <p:cNvSpPr/>
          <p:nvPr/>
        </p:nvSpPr>
        <p:spPr>
          <a:xfrm>
            <a:off x="7430182" y="5351353"/>
            <a:ext cx="3405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Pulmonary Nodule detection in CT</a:t>
            </a:r>
          </a:p>
        </p:txBody>
      </p:sp>
    </p:spTree>
    <p:extLst>
      <p:ext uri="{BB962C8B-B14F-4D97-AF65-F5344CB8AC3E}">
        <p14:creationId xmlns:p14="http://schemas.microsoft.com/office/powerpoint/2010/main" val="2104033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B7FF0-EA17-674D-8FC0-68D837C58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Segmentation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F4549-3370-5E4A-9ADF-77FA31ED04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Divide the image into meaningful regions</a:t>
            </a:r>
          </a:p>
        </p:txBody>
      </p:sp>
    </p:spTree>
    <p:extLst>
      <p:ext uri="{BB962C8B-B14F-4D97-AF65-F5344CB8AC3E}">
        <p14:creationId xmlns:p14="http://schemas.microsoft.com/office/powerpoint/2010/main" val="128166628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16x9_duke_ppt_3</Template>
  <TotalTime>16908</TotalTime>
  <Words>1885</Words>
  <Application>Microsoft Macintosh PowerPoint</Application>
  <PresentationFormat>Widescreen</PresentationFormat>
  <Paragraphs>543</Paragraphs>
  <Slides>36</Slides>
  <Notes>29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-apple-system</vt:lpstr>
      <vt:lpstr>Arial</vt:lpstr>
      <vt:lpstr>Calibri</vt:lpstr>
      <vt:lpstr>Cambria Math</vt:lpstr>
      <vt:lpstr>Helvetica</vt:lpstr>
      <vt:lpstr>Helvetica Neue</vt:lpstr>
      <vt:lpstr>interfaceregular</vt:lpstr>
      <vt:lpstr>Lora</vt:lpstr>
      <vt:lpstr>Times New Roman</vt:lpstr>
      <vt:lpstr>1_Office Theme</vt:lpstr>
      <vt:lpstr>CNNs in Medicine: Beyond Classification  June 27, 2020</vt:lpstr>
      <vt:lpstr>Object Detection</vt:lpstr>
      <vt:lpstr>Which label is best?</vt:lpstr>
      <vt:lpstr>PowerPoint Presentation</vt:lpstr>
      <vt:lpstr>PowerPoint Presentation</vt:lpstr>
      <vt:lpstr>PowerPoint Presentation</vt:lpstr>
      <vt:lpstr>PowerPoint Presentation</vt:lpstr>
      <vt:lpstr>Detection in medicine</vt:lpstr>
      <vt:lpstr>Semantic Segmentation</vt:lpstr>
      <vt:lpstr>Segmentation: predict the label for each pixel</vt:lpstr>
      <vt:lpstr>Segmentation of optic disc, fovea and retinal vasculature  Journal of Computational Science, 20, 70-79 (2017).  </vt:lpstr>
      <vt:lpstr>Segmentation Output: Distribution over Classes for each pixel</vt:lpstr>
      <vt:lpstr>Precisely Identify Boundaries</vt:lpstr>
      <vt:lpstr>Determine Areas or Volumes</vt:lpstr>
      <vt:lpstr>Segmentation-based features when end-to-end classification is not feasible</vt:lpstr>
      <vt:lpstr>Colon Polyp Segmentation</vt:lpstr>
      <vt:lpstr>Approach: Start with SegNet (2015)</vt:lpstr>
      <vt:lpstr>Retrain to segment polyps in real time</vt:lpstr>
      <vt:lpstr>Focus on Adenomatous Polyps</vt:lpstr>
      <vt:lpstr>Why are polyps missed?</vt:lpstr>
      <vt:lpstr>4 validation datasets!!</vt:lpstr>
      <vt:lpstr>Performance (dataset A)    How can we get a meaningful comparison to expert performance?</vt:lpstr>
      <vt:lpstr>Segmentation in Brief</vt:lpstr>
      <vt:lpstr>Classification Architecture (VGG)</vt:lpstr>
      <vt:lpstr>A separate classifier for each pixel?</vt:lpstr>
      <vt:lpstr>Segmentation Architecture</vt:lpstr>
      <vt:lpstr>PowerPoint Presentation</vt:lpstr>
      <vt:lpstr>PowerPoint Presentation</vt:lpstr>
      <vt:lpstr>SegNet decoder overview</vt:lpstr>
      <vt:lpstr>A Highly Successful Architecture: U-Net</vt:lpstr>
      <vt:lpstr>Concatenation of corresponding encoder feature map</vt:lpstr>
      <vt:lpstr>SegNet: Upsampling w/ Stored Pooling Indices</vt:lpstr>
      <vt:lpstr>SegNet: Upsampling w/ Stored Pooling Indices</vt:lpstr>
      <vt:lpstr>SegNet: Upsampling w/ Stored Pooling Indices</vt:lpstr>
      <vt:lpstr>SegNet: Upsampling w/ Stored Pooling Indices</vt:lpstr>
      <vt:lpstr>SegNet: Upsampling w/ Stored Pooling Indices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lawrence carin</dc:creator>
  <cp:lastModifiedBy>Matthew Engelhard, M.D., Ph.D.</cp:lastModifiedBy>
  <cp:revision>228</cp:revision>
  <cp:lastPrinted>2016-07-31T03:57:51Z</cp:lastPrinted>
  <dcterms:created xsi:type="dcterms:W3CDTF">2016-07-12T20:05:41Z</dcterms:created>
  <dcterms:modified xsi:type="dcterms:W3CDTF">2021-05-03T01:03:56Z</dcterms:modified>
</cp:coreProperties>
</file>